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jpeg" ContentType="image/jpeg"/>
  <Default Extension="mp4" ContentType="video/mp4"/>
  <Default Extension="emf" ContentType="image/x-emf"/>
  <Default Extension="rels" ContentType="application/vnd.openxmlformats-package.relationships+xml"/>
  <Default Extension="wdp" ContentType="image/vnd.ms-photo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notesSlides/notesSlide5.xml" ContentType="application/vnd.openxmlformats-officedocument.presentationml.notesSlide+xml"/>
  <Override PartName="/ppt/tags/tag5.xml" ContentType="application/vnd.openxmlformats-officedocument.presentationml.tags+xml"/>
  <Override PartName="/ppt/notesSlides/notesSlide6.xml" ContentType="application/vnd.openxmlformats-officedocument.presentationml.notesSlide+xml"/>
  <Override PartName="/ppt/tags/tag6.xml" ContentType="application/vnd.openxmlformats-officedocument.presentationml.tags+xml"/>
  <Override PartName="/ppt/notesSlides/notesSlide7.xml" ContentType="application/vnd.openxmlformats-officedocument.presentationml.notesSlide+xml"/>
  <Override PartName="/ppt/tags/tag7.xml" ContentType="application/vnd.openxmlformats-officedocument.presentationml.tags+xml"/>
  <Override PartName="/ppt/notesSlides/notesSlide8.xml" ContentType="application/vnd.openxmlformats-officedocument.presentationml.notesSlide+xml"/>
  <Override PartName="/ppt/tags/tag8.xml" ContentType="application/vnd.openxmlformats-officedocument.presentationml.tags+xml"/>
  <Override PartName="/ppt/notesSlides/notesSlide9.xml" ContentType="application/vnd.openxmlformats-officedocument.presentationml.notesSlide+xml"/>
  <Override PartName="/ppt/tags/tag9.xml" ContentType="application/vnd.openxmlformats-officedocument.presentationml.tags+xml"/>
  <Override PartName="/ppt/notesSlides/notesSlide10.xml" ContentType="application/vnd.openxmlformats-officedocument.presentationml.notesSlide+xml"/>
  <Override PartName="/ppt/tags/tag10.xml" ContentType="application/vnd.openxmlformats-officedocument.presentationml.tags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15"/>
  </p:notesMasterIdLst>
  <p:sldIdLst>
    <p:sldId id="289" r:id="rId2"/>
    <p:sldId id="290" r:id="rId3"/>
    <p:sldId id="275" r:id="rId4"/>
    <p:sldId id="276" r:id="rId5"/>
    <p:sldId id="282" r:id="rId6"/>
    <p:sldId id="283" r:id="rId7"/>
    <p:sldId id="293" r:id="rId8"/>
    <p:sldId id="294" r:id="rId9"/>
    <p:sldId id="295" r:id="rId10"/>
    <p:sldId id="296" r:id="rId11"/>
    <p:sldId id="291" r:id="rId12"/>
    <p:sldId id="292" r:id="rId13"/>
    <p:sldId id="297" r:id="rId14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25" roundtripDataSignature="AMtx7mj3bKkS1xLaf7J14oOheXMJCjErY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377"/>
    <p:restoredTop sz="94671"/>
  </p:normalViewPr>
  <p:slideViewPr>
    <p:cSldViewPr snapToGrid="0">
      <p:cViewPr>
        <p:scale>
          <a:sx n="100" d="100"/>
          <a:sy n="100" d="100"/>
        </p:scale>
        <p:origin x="-408" y="2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5" Type="http://customschemas.google.com/relationships/presentationmetadata" Target="metadata"/><Relationship Id="rId26" Type="http://schemas.openxmlformats.org/officeDocument/2006/relationships/presProps" Target="presProps.xml"/><Relationship Id="rId27" Type="http://schemas.openxmlformats.org/officeDocument/2006/relationships/viewProps" Target="viewProps.xml"/><Relationship Id="rId28" Type="http://schemas.openxmlformats.org/officeDocument/2006/relationships/theme" Target="theme/theme1.xml"/><Relationship Id="rId29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05401647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92" name="Google Shape;9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462094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69D91D-4287-4503-842C-60425EE054FF}" type="slidenum">
              <a:rPr lang="en-IE" smtClean="0"/>
              <a:t>11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66888344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69D91D-4287-4503-842C-60425EE054FF}" type="slidenum">
              <a:rPr lang="en-IE" smtClean="0"/>
              <a:t>12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13767145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a60ff6e4fc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7" name="Google Shape;97;ga60ff6e4fc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516592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69D91D-4287-4503-842C-60425EE054FF}" type="slidenum">
              <a:rPr lang="en-IE" smtClean="0"/>
              <a:t>4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1354838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69D91D-4287-4503-842C-60425EE054FF}" type="slidenum">
              <a:rPr lang="en-IE" smtClean="0"/>
              <a:t>5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7999864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69D91D-4287-4503-842C-60425EE054FF}" type="slidenum">
              <a:rPr lang="en-IE" smtClean="0"/>
              <a:t>6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30075761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69D91D-4287-4503-842C-60425EE054FF}" type="slidenum">
              <a:rPr lang="en-IE" smtClean="0"/>
              <a:t>7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7604591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69D91D-4287-4503-842C-60425EE054FF}" type="slidenum">
              <a:rPr lang="en-IE" smtClean="0"/>
              <a:t>8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17221503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69D91D-4287-4503-842C-60425EE054FF}" type="slidenum">
              <a:rPr lang="en-IE" smtClean="0"/>
              <a:t>9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18001095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69D91D-4287-4503-842C-60425EE054FF}" type="slidenum">
              <a:rPr lang="en-IE" smtClean="0"/>
              <a:t>10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611518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3675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4"/>
          <p:cNvSpPr txBox="1">
            <a:spLocks noGrp="1"/>
          </p:cNvSpPr>
          <p:nvPr>
            <p:ph type="sldNum" idx="12"/>
          </p:nvPr>
        </p:nvSpPr>
        <p:spPr>
          <a:xfrm>
            <a:off x="189571" y="6356350"/>
            <a:ext cx="42002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468125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3200"/>
              <a:buFont typeface="Open Sans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0"/>
          <p:cNvSpPr txBox="1">
            <a:spLocks noGrp="1"/>
          </p:cNvSpPr>
          <p:nvPr>
            <p:ph type="body" idx="1"/>
          </p:nvPr>
        </p:nvSpPr>
        <p:spPr>
          <a:xfrm>
            <a:off x="5183188" y="987426"/>
            <a:ext cx="6172200" cy="44275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5" name="Google Shape;55;p1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3575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6" name="Google Shape;56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10"/>
          <p:cNvSpPr txBox="1">
            <a:spLocks noGrp="1"/>
          </p:cNvSpPr>
          <p:nvPr>
            <p:ph type="sldNum" idx="12"/>
          </p:nvPr>
        </p:nvSpPr>
        <p:spPr>
          <a:xfrm>
            <a:off x="189571" y="6356350"/>
            <a:ext cx="42002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281779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lt1"/>
        </a:solidFill>
        <a:effectLst/>
      </p:bgPr>
    </p:bg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5"/>
          <p:cNvSpPr txBox="1">
            <a:spLocks noGrp="1"/>
          </p:cNvSpPr>
          <p:nvPr>
            <p:ph type="ctrTitle"/>
          </p:nvPr>
        </p:nvSpPr>
        <p:spPr>
          <a:xfrm>
            <a:off x="509588" y="1122363"/>
            <a:ext cx="7162800" cy="1978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Open Sans"/>
              <a:buNone/>
              <a:defRPr sz="40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15"/>
          <p:cNvSpPr txBox="1">
            <a:spLocks noGrp="1"/>
          </p:cNvSpPr>
          <p:nvPr>
            <p:ph type="subTitle" idx="1"/>
          </p:nvPr>
        </p:nvSpPr>
        <p:spPr>
          <a:xfrm>
            <a:off x="509588" y="3279775"/>
            <a:ext cx="7162800" cy="1806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" name="Google Shape;14;p15"/>
          <p:cNvSpPr txBox="1">
            <a:spLocks noGrp="1"/>
          </p:cNvSpPr>
          <p:nvPr>
            <p:ph type="dt" idx="10"/>
          </p:nvPr>
        </p:nvSpPr>
        <p:spPr>
          <a:xfrm>
            <a:off x="10101263" y="6356350"/>
            <a:ext cx="1752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5" name="Google Shape;15;p15" descr="Graphical user interface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380574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9"/>
          <p:cNvSpPr txBox="1">
            <a:spLocks noGrp="1"/>
          </p:cNvSpPr>
          <p:nvPr>
            <p:ph type="sldNum" idx="12"/>
          </p:nvPr>
        </p:nvSpPr>
        <p:spPr>
          <a:xfrm>
            <a:off x="189571" y="6356350"/>
            <a:ext cx="42002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091440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theme" Target="../theme/theme1.xml"/><Relationship Id="rId6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4400"/>
              <a:buFont typeface="Open Sans"/>
              <a:buNone/>
              <a:defRPr sz="4400" b="0" i="0" u="none" strike="noStrike" cap="none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1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3675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4"/>
          <p:cNvSpPr txBox="1">
            <a:spLocks noGrp="1"/>
          </p:cNvSpPr>
          <p:nvPr>
            <p:ph type="sldNum" idx="12"/>
          </p:nvPr>
        </p:nvSpPr>
        <p:spPr>
          <a:xfrm>
            <a:off x="189571" y="6356350"/>
            <a:ext cx="42002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microsoft.com/office/2007/relationships/hdphoto" Target="../media/hdphoto1.wdp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4" Type="http://schemas.openxmlformats.org/officeDocument/2006/relationships/image" Target="../media/image10.png"/><Relationship Id="rId5" Type="http://schemas.openxmlformats.org/officeDocument/2006/relationships/image" Target="../media/image24.png"/><Relationship Id="rId6" Type="http://schemas.openxmlformats.org/officeDocument/2006/relationships/image" Target="../media/image25.png"/><Relationship Id="rId1" Type="http://schemas.openxmlformats.org/officeDocument/2006/relationships/tags" Target="../tags/tag8.xml"/><Relationship Id="rId2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4" Type="http://schemas.openxmlformats.org/officeDocument/2006/relationships/image" Target="../media/image10.png"/><Relationship Id="rId5" Type="http://schemas.openxmlformats.org/officeDocument/2006/relationships/image" Target="../media/image26.png"/><Relationship Id="rId6" Type="http://schemas.openxmlformats.org/officeDocument/2006/relationships/image" Target="../media/image27.png"/><Relationship Id="rId1" Type="http://schemas.openxmlformats.org/officeDocument/2006/relationships/tags" Target="../tags/tag9.xml"/><Relationship Id="rId2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4" Type="http://schemas.openxmlformats.org/officeDocument/2006/relationships/image" Target="../media/image10.png"/><Relationship Id="rId5" Type="http://schemas.openxmlformats.org/officeDocument/2006/relationships/image" Target="../media/image28.png"/><Relationship Id="rId6" Type="http://schemas.openxmlformats.org/officeDocument/2006/relationships/image" Target="../media/image29.jpeg"/><Relationship Id="rId7" Type="http://schemas.microsoft.com/office/2007/relationships/hdphoto" Target="../media/hdphoto2.wdp"/><Relationship Id="rId1" Type="http://schemas.openxmlformats.org/officeDocument/2006/relationships/tags" Target="../tags/tag10.xml"/><Relationship Id="rId2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6" Type="http://schemas.openxmlformats.org/officeDocument/2006/relationships/image" Target="../media/image3.png"/><Relationship Id="rId7" Type="http://schemas.microsoft.com/office/2007/relationships/hdphoto" Target="../media/hdphoto1.wdp"/><Relationship Id="rId8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tags" Target="../tags/tag1.xml"/><Relationship Id="rId2" Type="http://schemas.openxmlformats.org/officeDocument/2006/relationships/slideLayout" Target="../slideLayouts/slideLayout1.xml"/><Relationship Id="rId3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6" Type="http://schemas.openxmlformats.org/officeDocument/2006/relationships/image" Target="../media/image10.png"/><Relationship Id="rId1" Type="http://schemas.openxmlformats.org/officeDocument/2006/relationships/tags" Target="../tags/tag2.xml"/><Relationship Id="rId2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4" Type="http://schemas.openxmlformats.org/officeDocument/2006/relationships/slideLayout" Target="../slideLayouts/slideLayout2.xml"/><Relationship Id="rId5" Type="http://schemas.openxmlformats.org/officeDocument/2006/relationships/notesSlide" Target="../notesSlides/notesSlide4.xml"/><Relationship Id="rId6" Type="http://schemas.openxmlformats.org/officeDocument/2006/relationships/image" Target="../media/image10.png"/><Relationship Id="rId7" Type="http://schemas.openxmlformats.org/officeDocument/2006/relationships/image" Target="../media/image13.png"/><Relationship Id="rId1" Type="http://schemas.openxmlformats.org/officeDocument/2006/relationships/tags" Target="../tags/tag3.xml"/><Relationship Id="rId2" Type="http://schemas.openxmlformats.org/officeDocument/2006/relationships/video" Target="NULL" TargetMode="External"/></Relationships>
</file>

<file path=ppt/slides/_rels/slide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0.emf"/><Relationship Id="rId12" Type="http://schemas.openxmlformats.org/officeDocument/2006/relationships/image" Target="../media/image21.emf"/><Relationship Id="rId1" Type="http://schemas.openxmlformats.org/officeDocument/2006/relationships/tags" Target="../tags/tag4.x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5.xml"/><Relationship Id="rId4" Type="http://schemas.openxmlformats.org/officeDocument/2006/relationships/image" Target="../media/image10.png"/><Relationship Id="rId5" Type="http://schemas.openxmlformats.org/officeDocument/2006/relationships/image" Target="../media/image14.emf"/><Relationship Id="rId6" Type="http://schemas.openxmlformats.org/officeDocument/2006/relationships/image" Target="../media/image15.emf"/><Relationship Id="rId7" Type="http://schemas.openxmlformats.org/officeDocument/2006/relationships/image" Target="../media/image16.emf"/><Relationship Id="rId8" Type="http://schemas.openxmlformats.org/officeDocument/2006/relationships/image" Target="../media/image17.emf"/><Relationship Id="rId9" Type="http://schemas.openxmlformats.org/officeDocument/2006/relationships/image" Target="../media/image18.emf"/><Relationship Id="rId10" Type="http://schemas.openxmlformats.org/officeDocument/2006/relationships/image" Target="../media/image19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4" Type="http://schemas.openxmlformats.org/officeDocument/2006/relationships/image" Target="../media/image10.png"/><Relationship Id="rId1" Type="http://schemas.openxmlformats.org/officeDocument/2006/relationships/tags" Target="../tags/tag5.xml"/><Relationship Id="rId2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4" Type="http://schemas.openxmlformats.org/officeDocument/2006/relationships/image" Target="../media/image22.png"/><Relationship Id="rId5" Type="http://schemas.openxmlformats.org/officeDocument/2006/relationships/image" Target="../media/image10.png"/><Relationship Id="rId1" Type="http://schemas.openxmlformats.org/officeDocument/2006/relationships/tags" Target="../tags/tag6.xml"/><Relationship Id="rId2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4" Type="http://schemas.openxmlformats.org/officeDocument/2006/relationships/image" Target="../media/image10.png"/><Relationship Id="rId5" Type="http://schemas.openxmlformats.org/officeDocument/2006/relationships/image" Target="../media/image23.png"/><Relationship Id="rId1" Type="http://schemas.openxmlformats.org/officeDocument/2006/relationships/tags" Target="../tags/tag7.xml"/><Relationship Id="rId2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"/>
          <p:cNvSpPr txBox="1"/>
          <p:nvPr/>
        </p:nvSpPr>
        <p:spPr>
          <a:xfrm>
            <a:off x="320633" y="597609"/>
            <a:ext cx="7647710" cy="4585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 algn="ctr"/>
            <a:r>
              <a:rPr lang="en-US" sz="3800" b="1" dirty="0" smtClean="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FRADIS: Framework </a:t>
            </a:r>
            <a:r>
              <a:rPr lang="en-US" sz="3800" b="1" dirty="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for Performance-aware </a:t>
            </a:r>
            <a:r>
              <a:rPr lang="en-US" sz="3800" b="1" dirty="0" smtClean="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Differentiated Innovative </a:t>
            </a:r>
            <a:r>
              <a:rPr lang="en-US" sz="3800" b="1" dirty="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Services in 5G and Beyond </a:t>
            </a:r>
            <a:r>
              <a:rPr lang="en-US" sz="3800" b="1" dirty="0" smtClean="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Networks</a:t>
            </a:r>
          </a:p>
          <a:p>
            <a:pPr lvl="0" algn="ctr"/>
            <a:endParaRPr lang="en-US" sz="3800" b="1" dirty="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lvl="0" algn="ctr"/>
            <a:r>
              <a:rPr lang="en-US" sz="3200" dirty="0" smtClean="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Prof. Gabriel-Miro </a:t>
            </a:r>
            <a:r>
              <a:rPr lang="en-US" sz="3200" dirty="0" err="1" smtClean="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Muntean</a:t>
            </a:r>
            <a:endParaRPr lang="en-US" sz="3200" dirty="0" smtClean="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lvl="0" algn="ctr"/>
            <a:r>
              <a:rPr lang="en-US" sz="3200" dirty="0" smtClean="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Dr. Anderson Simiscuka</a:t>
            </a:r>
          </a:p>
          <a:p>
            <a:pPr lvl="0" algn="ctr"/>
            <a:r>
              <a:rPr lang="en-US" sz="3200" dirty="0" smtClean="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Dr. </a:t>
            </a:r>
            <a:r>
              <a:rPr lang="en-US" sz="3200" dirty="0" err="1" smtClean="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Abid</a:t>
            </a:r>
            <a:r>
              <a:rPr lang="en-US" sz="3200" dirty="0" smtClean="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200" dirty="0" err="1" smtClean="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Yaqoob</a:t>
            </a:r>
            <a:endParaRPr lang="en-US" sz="3200" dirty="0" smtClean="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10256" y1="55941" x2="10256" y2="55941"/>
                        <a14:foregroundMark x1="7326" y1="82178" x2="7326" y2="82178"/>
                        <a14:foregroundMark x1="26007" y1="14851" x2="26007" y2="14851"/>
                        <a14:foregroundMark x1="34432" y1="18317" x2="34432" y2="18317"/>
                        <a14:foregroundMark x1="48352" y1="13366" x2="48352" y2="13366"/>
                        <a14:foregroundMark x1="43590" y1="19307" x2="43590" y2="19307"/>
                        <a14:foregroundMark x1="38828" y1="13366" x2="38828" y2="13366"/>
                        <a14:foregroundMark x1="45421" y1="14851" x2="45421" y2="14851"/>
                        <a14:foregroundMark x1="56044" y1="11386" x2="56044" y2="11386"/>
                        <a14:foregroundMark x1="67399" y1="13861" x2="67399" y2="13861"/>
                        <a14:foregroundMark x1="77656" y1="11881" x2="77656" y2="11881"/>
                        <a14:foregroundMark x1="71062" y1="24257" x2="71062" y2="24257"/>
                        <a14:foregroundMark x1="72894" y1="24752" x2="72894" y2="24752"/>
                        <a14:foregroundMark x1="93407" y1="83168" x2="93407" y2="83168"/>
                        <a14:foregroundMark x1="51282" y1="96535" x2="51282" y2="96535"/>
                        <a14:foregroundMark x1="68864" y1="93564" x2="68864" y2="93564"/>
                        <a14:foregroundMark x1="22344" y1="90099" x2="22344" y2="90099"/>
                        <a14:backgroundMark x1="46520" y1="16337" x2="46520" y2="16337"/>
                        <a14:backgroundMark x1="36264" y1="13861" x2="36264" y2="1386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877103" y="3475859"/>
            <a:ext cx="2144096" cy="1586474"/>
          </a:xfrm>
          <a:prstGeom prst="rect">
            <a:avLst/>
          </a:prstGeom>
          <a:effectLst>
            <a:glow rad="63500">
              <a:srgbClr val="FFFFFF">
                <a:alpha val="60000"/>
              </a:srgbClr>
            </a:glow>
          </a:effectLst>
        </p:spPr>
      </p:pic>
      <p:pic>
        <p:nvPicPr>
          <p:cNvPr id="5" name="Picture 895" descr="Logo&#10;&#10;Description automatically generated">
            <a:extLst>
              <a:ext uri="{FF2B5EF4-FFF2-40B4-BE49-F238E27FC236}">
                <a16:creationId xmlns="" xmlns:a16="http://schemas.microsoft.com/office/drawing/2014/main" id="{BFCBD650-4C84-2C87-EDA1-19E8B6D416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56432" y="5512182"/>
            <a:ext cx="1198880" cy="676745"/>
          </a:xfrm>
          <a:prstGeom prst="rect">
            <a:avLst/>
          </a:prstGeom>
          <a:scene3d>
            <a:camera prst="orthographicFront"/>
            <a:lightRig rig="threePt" dir="t"/>
          </a:scene3d>
          <a:sp3d contourW="76200">
            <a:contourClr>
              <a:schemeClr val="bg1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91141" y="5512181"/>
            <a:ext cx="1011415" cy="676745"/>
          </a:xfrm>
          <a:prstGeom prst="rect">
            <a:avLst/>
          </a:prstGeom>
          <a:scene3d>
            <a:camera prst="orthographicFront"/>
            <a:lightRig rig="threePt" dir="t"/>
          </a:scene3d>
          <a:sp3d contourW="76200">
            <a:contourClr>
              <a:schemeClr val="bg1"/>
            </a:contourClr>
          </a:sp3d>
        </p:spPr>
      </p:pic>
    </p:spTree>
    <p:extLst>
      <p:ext uri="{BB962C8B-B14F-4D97-AF65-F5344CB8AC3E}">
        <p14:creationId xmlns:p14="http://schemas.microsoft.com/office/powerpoint/2010/main" val="2047457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7804" y="209675"/>
            <a:ext cx="11696023" cy="932257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GB" sz="4000" b="1" dirty="0">
                <a:solidFill>
                  <a:schemeClr val="tx1"/>
                </a:solidFill>
                <a:latin typeface="Georgia" panose="02040502050405020303" pitchFamily="18" charset="0"/>
              </a:rPr>
              <a:t>TOPVR: Trajectory Oriented VP Prediction</a:t>
            </a:r>
          </a:p>
        </p:txBody>
      </p:sp>
      <p:sp>
        <p:nvSpPr>
          <p:cNvPr id="6" name="AutoShape 2" descr="https://www.overleaf.com/project/5e43fb8460a5140001e15d21/file/5e5003171993dc0001a54b68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E" dirty="0">
              <a:latin typeface="Georgia" panose="02040502050405020303" pitchFamily="18" charset="0"/>
            </a:endParaRPr>
          </a:p>
        </p:txBody>
      </p:sp>
      <p:sp>
        <p:nvSpPr>
          <p:cNvPr id="4" name="AutoShape 4" descr="What is Facebook 360 - Modern World Consultin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E" dirty="0"/>
          </a:p>
        </p:txBody>
      </p:sp>
      <p:sp>
        <p:nvSpPr>
          <p:cNvPr id="8" name="Rectangle 1">
            <a:extLst>
              <a:ext uri="{FF2B5EF4-FFF2-40B4-BE49-F238E27FC236}">
                <a16:creationId xmlns="" xmlns:a16="http://schemas.microsoft.com/office/drawing/2014/main" id="{D6DF8C2D-0E08-4375-8D8B-36DCBD3A21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8050"/>
            <a:ext cx="65" cy="3410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6348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79128"/>
            <a:ext cx="1857153" cy="69272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F63ED8C3-D894-7D2B-C91D-1B0F19D157ED}"/>
              </a:ext>
            </a:extLst>
          </p:cNvPr>
          <p:cNvSpPr txBox="1"/>
          <p:nvPr/>
        </p:nvSpPr>
        <p:spPr>
          <a:xfrm>
            <a:off x="6492550" y="4295399"/>
            <a:ext cx="4489928" cy="17507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IE" sz="2000" b="1" dirty="0">
                <a:solidFill>
                  <a:schemeClr val="tx1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Performance Improvements</a:t>
            </a:r>
            <a:r>
              <a:rPr lang="en-GB" sz="1600" b="1" dirty="0">
                <a:solidFill>
                  <a:schemeClr val="tx1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:</a:t>
            </a:r>
            <a:endParaRPr lang="en-GB" sz="1800" b="1" i="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buClr>
                <a:schemeClr val="accent6"/>
              </a:buClr>
              <a:buFont typeface="Wingdings" panose="05000000000000000000" pitchFamily="2" charset="2"/>
              <a:buChar char="ü"/>
            </a:pPr>
            <a:r>
              <a:rPr lang="en-GB" sz="18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31.12%-39.12% lower MAE</a:t>
            </a:r>
          </a:p>
          <a:p>
            <a:pPr algn="just">
              <a:lnSpc>
                <a:spcPct val="150000"/>
              </a:lnSpc>
              <a:buClr>
                <a:schemeClr val="accent6"/>
              </a:buClr>
              <a:buFont typeface="Wingdings" panose="05000000000000000000" pitchFamily="2" charset="2"/>
              <a:buChar char="ü"/>
            </a:pPr>
            <a:r>
              <a:rPr lang="en-GB" sz="18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35.84%-44.17% lower MSE</a:t>
            </a:r>
          </a:p>
          <a:p>
            <a:pPr algn="just">
              <a:lnSpc>
                <a:spcPct val="150000"/>
              </a:lnSpc>
              <a:buClr>
                <a:schemeClr val="accent6"/>
              </a:buClr>
              <a:buFont typeface="Wingdings" panose="05000000000000000000" pitchFamily="2" charset="2"/>
              <a:buChar char="ü"/>
            </a:pPr>
            <a:r>
              <a:rPr lang="en-GB" sz="18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24.89%-33.62% lower RMSE</a:t>
            </a:r>
            <a:endParaRPr lang="en-IE" sz="1800" b="1" dirty="0">
              <a:solidFill>
                <a:schemeClr val="tx1"/>
              </a:solidFill>
              <a:latin typeface="Times New Roman" panose="02020603050405020304" pitchFamily="18" charset="0"/>
              <a:ea typeface="Open Sans" panose="020B0606030504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AD2E6C00-BC84-557D-B31F-6B161CC5D0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92550" y="1274924"/>
            <a:ext cx="5391277" cy="279852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BC595EFF-B7DB-2164-2B49-779B54EABCE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7975" y="1274924"/>
            <a:ext cx="5628130" cy="477121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91907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7975" y="473152"/>
            <a:ext cx="11696023" cy="932257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GB" sz="2800" b="1" dirty="0" err="1">
                <a:solidFill>
                  <a:schemeClr val="tx1"/>
                </a:solidFill>
                <a:latin typeface="Georgia" panose="02040502050405020303" pitchFamily="18" charset="0"/>
              </a:rPr>
              <a:t>OmniScent</a:t>
            </a:r>
            <a:r>
              <a:rPr lang="en-GB" sz="2800" b="1" dirty="0">
                <a:solidFill>
                  <a:schemeClr val="tx1"/>
                </a:solidFill>
                <a:latin typeface="Georgia" panose="02040502050405020303" pitchFamily="18" charset="0"/>
              </a:rPr>
              <a:t>: An Omnidirectional </a:t>
            </a:r>
            <a:r>
              <a:rPr lang="en-GB" sz="2800" b="1" dirty="0" smtClean="0">
                <a:solidFill>
                  <a:schemeClr val="tx1"/>
                </a:solidFill>
                <a:latin typeface="Georgia" panose="02040502050405020303" pitchFamily="18" charset="0"/>
              </a:rPr>
              <a:t>Olfaction-enhanced Virtual </a:t>
            </a:r>
            <a:r>
              <a:rPr lang="en-GB" sz="2800" b="1" dirty="0">
                <a:solidFill>
                  <a:schemeClr val="tx1"/>
                </a:solidFill>
                <a:latin typeface="Georgia" panose="02040502050405020303" pitchFamily="18" charset="0"/>
              </a:rPr>
              <a:t>Reality 360° Video Delivery Solution </a:t>
            </a:r>
            <a:r>
              <a:rPr lang="en-GB" sz="2800" b="1" dirty="0" smtClean="0">
                <a:solidFill>
                  <a:schemeClr val="tx1"/>
                </a:solidFill>
                <a:latin typeface="Georgia" panose="02040502050405020303" pitchFamily="18" charset="0"/>
              </a:rPr>
              <a:t>for Increasing </a:t>
            </a:r>
            <a:r>
              <a:rPr lang="en-GB" sz="2800" b="1" dirty="0">
                <a:solidFill>
                  <a:schemeClr val="tx1"/>
                </a:solidFill>
                <a:latin typeface="Georgia" panose="02040502050405020303" pitchFamily="18" charset="0"/>
              </a:rPr>
              <a:t>Viewer Quality of Experience</a:t>
            </a:r>
          </a:p>
        </p:txBody>
      </p:sp>
      <p:sp>
        <p:nvSpPr>
          <p:cNvPr id="6" name="AutoShape 2" descr="https://www.overleaf.com/project/5e43fb8460a5140001e15d21/file/5e5003171993dc0001a54b68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E" dirty="0">
              <a:latin typeface="Georgia" panose="02040502050405020303" pitchFamily="18" charset="0"/>
            </a:endParaRPr>
          </a:p>
        </p:txBody>
      </p:sp>
      <p:sp>
        <p:nvSpPr>
          <p:cNvPr id="4" name="AutoShape 4" descr="What is Facebook 360 - Modern World Consultin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E" dirty="0"/>
          </a:p>
        </p:txBody>
      </p:sp>
      <p:sp>
        <p:nvSpPr>
          <p:cNvPr id="8" name="Rectangle 1">
            <a:extLst>
              <a:ext uri="{FF2B5EF4-FFF2-40B4-BE49-F238E27FC236}">
                <a16:creationId xmlns="" xmlns:a16="http://schemas.microsoft.com/office/drawing/2014/main" id="{D6DF8C2D-0E08-4375-8D8B-36DCBD3A21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8050"/>
            <a:ext cx="65" cy="3410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6348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79128"/>
            <a:ext cx="1857153" cy="69272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04767" y="939280"/>
            <a:ext cx="2447385" cy="51943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3277" y="1408591"/>
            <a:ext cx="3834004" cy="47705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Arial" charset="0"/>
              <a:buChar char="•"/>
            </a:pP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93% of participants agreed or strongly agreed that they were able to notice different smells in the videos and that scents were relatable to the content</a:t>
            </a:r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 algn="just">
              <a:buFont typeface="Arial" charset="0"/>
              <a:buChar char="•"/>
            </a:pPr>
            <a:endParaRPr 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Arial" charset="0"/>
              <a:buChar char="•"/>
            </a:pPr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73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% of participants agreed or strongly agreed that the smells helped them to look into the correct direction they were coming from in the video. </a:t>
            </a:r>
          </a:p>
          <a:p>
            <a:pPr marL="285750" indent="-285750" algn="just">
              <a:buFont typeface="Arial" charset="0"/>
              <a:buChar char="•"/>
            </a:pPr>
            <a:endParaRPr 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Arial" charset="0"/>
              <a:buChar char="•"/>
            </a:pP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88% of participants agreed or </a:t>
            </a:r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strongly agreed 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that the smells helped in making the VR experience more </a:t>
            </a:r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immersive</a:t>
            </a:r>
          </a:p>
          <a:p>
            <a:pPr marL="285750" indent="-285750" algn="just">
              <a:buFont typeface="Arial" charset="0"/>
              <a:buChar char="•"/>
            </a:pPr>
            <a:endParaRPr 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Arial" charset="0"/>
              <a:buChar char="•"/>
            </a:pPr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95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% of </a:t>
            </a:r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participants agreed 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or strongly </a:t>
            </a:r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agreed 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that scents helped in making the experience enjoyable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713233" y="939280"/>
            <a:ext cx="5504429" cy="48900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07879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0375" y="43055"/>
            <a:ext cx="11696023" cy="932257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GB" sz="2800" b="1" dirty="0" err="1" smtClean="0">
                <a:solidFill>
                  <a:schemeClr val="tx1"/>
                </a:solidFill>
                <a:latin typeface="Georgia" panose="02040502050405020303" pitchFamily="18" charset="0"/>
              </a:rPr>
              <a:t>OmniScent</a:t>
            </a:r>
            <a:r>
              <a:rPr lang="en-GB" sz="2800" b="1" dirty="0" smtClean="0">
                <a:solidFill>
                  <a:schemeClr val="tx1"/>
                </a:solidFill>
                <a:latin typeface="Georgia" panose="02040502050405020303" pitchFamily="18" charset="0"/>
              </a:rPr>
              <a:t>-CNN</a:t>
            </a:r>
            <a:r>
              <a:rPr lang="en-GB" sz="2800" b="1" dirty="0">
                <a:solidFill>
                  <a:schemeClr val="tx1"/>
                </a:solidFill>
                <a:latin typeface="Georgia" panose="02040502050405020303" pitchFamily="18" charset="0"/>
              </a:rPr>
              <a:t>: CNN-based 360° Scene Recognition for Automatic Generation of Omnidirectional </a:t>
            </a:r>
            <a:r>
              <a:rPr lang="en-GB" sz="2800" b="1" dirty="0" err="1">
                <a:solidFill>
                  <a:schemeClr val="tx1"/>
                </a:solidFill>
                <a:latin typeface="Georgia" panose="02040502050405020303" pitchFamily="18" charset="0"/>
              </a:rPr>
              <a:t>Olfactive</a:t>
            </a:r>
            <a:r>
              <a:rPr lang="en-GB" sz="2800" b="1" dirty="0">
                <a:solidFill>
                  <a:schemeClr val="tx1"/>
                </a:solidFill>
                <a:latin typeface="Georgia" panose="02040502050405020303" pitchFamily="18" charset="0"/>
              </a:rPr>
              <a:t> Effects</a:t>
            </a:r>
          </a:p>
        </p:txBody>
      </p:sp>
      <p:sp>
        <p:nvSpPr>
          <p:cNvPr id="6" name="AutoShape 2" descr="https://www.overleaf.com/project/5e43fb8460a5140001e15d21/file/5e5003171993dc0001a54b68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E" dirty="0">
              <a:latin typeface="Georgia" panose="02040502050405020303" pitchFamily="18" charset="0"/>
            </a:endParaRPr>
          </a:p>
        </p:txBody>
      </p:sp>
      <p:sp>
        <p:nvSpPr>
          <p:cNvPr id="4" name="AutoShape 4" descr="What is Facebook 360 - Modern World Consultin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E" dirty="0"/>
          </a:p>
        </p:txBody>
      </p:sp>
      <p:sp>
        <p:nvSpPr>
          <p:cNvPr id="8" name="Rectangle 1">
            <a:extLst>
              <a:ext uri="{FF2B5EF4-FFF2-40B4-BE49-F238E27FC236}">
                <a16:creationId xmlns="" xmlns:a16="http://schemas.microsoft.com/office/drawing/2014/main" id="{D6DF8C2D-0E08-4375-8D8B-36DCBD3A21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8050"/>
            <a:ext cx="65" cy="3410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6348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79128"/>
            <a:ext cx="1857153" cy="69272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/>
        </p:blipFill>
        <p:spPr>
          <a:xfrm>
            <a:off x="5076759" y="911812"/>
            <a:ext cx="6933088" cy="360763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7399" y="933308"/>
            <a:ext cx="4029076" cy="384623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19075" y="4736468"/>
            <a:ext cx="5165725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6213" lvl="5" indent="-176213" algn="just">
              <a:buFont typeface="Arial" panose="020B0604020202020204" pitchFamily="34" charset="0"/>
              <a:buChar char="•"/>
            </a:pP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order to automate the task of generating olfactory effects, Convolutional Neural Networks (CNNs) can be used to perform scene recognition</a:t>
            </a:r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176213" lvl="5" indent="-176213" algn="just">
              <a:buFont typeface="Arial" panose="020B0604020202020204" pitchFamily="34" charset="0"/>
              <a:buChar char="•"/>
            </a:pPr>
            <a:endParaRPr lang="en-US" sz="105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6213" lvl="5" indent="-176213" algn="just">
              <a:buFont typeface="Arial" panose="020B0604020202020204" pitchFamily="34" charset="0"/>
              <a:buChar char="•"/>
            </a:pP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 tested DenseNet-161, ResNet-50, AlexNet and ResNet-18.</a:t>
            </a:r>
          </a:p>
        </p:txBody>
      </p:sp>
      <p:sp>
        <p:nvSpPr>
          <p:cNvPr id="7" name="Rectangle 6"/>
          <p:cNvSpPr/>
          <p:nvPr/>
        </p:nvSpPr>
        <p:spPr>
          <a:xfrm>
            <a:off x="5742518" y="4494051"/>
            <a:ext cx="6096000" cy="1738938"/>
          </a:xfrm>
          <a:prstGeom prst="rect">
            <a:avLst/>
          </a:prstGeom>
        </p:spPr>
        <p:txBody>
          <a:bodyPr>
            <a:spAutoFit/>
          </a:bodyPr>
          <a:lstStyle/>
          <a:p>
            <a:pPr marL="176213" lvl="5" indent="-176213" algn="just">
              <a:buFont typeface="Arial" panose="020B0604020202020204" pitchFamily="34" charset="0"/>
              <a:buChar char="•"/>
            </a:pP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Tests demonstrated an Olfaction Accuracy of up to 71.28%. 79% of participants agreed or strongly agreed that smells helped in making the VR experience more immersive and enjoyable</a:t>
            </a:r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176213" lvl="5" indent="-176213" algn="just">
              <a:buFont typeface="Arial" panose="020B0604020202020204" pitchFamily="34" charset="0"/>
              <a:buChar char="•"/>
            </a:pPr>
            <a:endParaRPr lang="en-US" sz="9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6213" lvl="5" indent="-176213" algn="just">
              <a:buFont typeface="Arial" panose="020B0604020202020204" pitchFamily="34" charset="0"/>
              <a:buChar char="•"/>
            </a:pP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24 participants watched videos processed with  different CNNs, and  indicated  ResNet-18 is the </a:t>
            </a:r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model with 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best results in most </a:t>
            </a:r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of the questions answered.</a:t>
            </a:r>
            <a:endParaRPr 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18805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6CC09B7-201F-1A98-1203-286112EA95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>
                <a:solidFill>
                  <a:schemeClr val="tx1"/>
                </a:solidFill>
                <a:latin typeface="Georgia" panose="02040502050405020303" pitchFamily="18" charset="0"/>
              </a:rPr>
              <a:t>Conclusions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38C7D0B0-B8BF-E7B8-0B56-18AEADF5D4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147158"/>
          </a:xfrm>
        </p:spPr>
        <p:txBody>
          <a:bodyPr>
            <a:normAutofit/>
          </a:bodyPr>
          <a:lstStyle/>
          <a:p>
            <a:pPr algn="just">
              <a:lnSpc>
                <a:spcPct val="110000"/>
              </a:lnSpc>
            </a:pPr>
            <a:r>
              <a:rPr lang="en-GB" sz="2000" dirty="0">
                <a:solidFill>
                  <a:schemeClr val="tx1"/>
                </a:solidFill>
                <a:latin typeface="Georgia" panose="02040502050405020303" pitchFamily="18" charset="0"/>
              </a:rPr>
              <a:t>FRADIS is an integrated solution to support the provision of innovative services with highly diverse requirements in the context of 5G and beyond networks. </a:t>
            </a:r>
          </a:p>
          <a:p>
            <a:pPr algn="just">
              <a:lnSpc>
                <a:spcPct val="110000"/>
              </a:lnSpc>
            </a:pPr>
            <a:r>
              <a:rPr lang="en-GB" sz="2000" dirty="0">
                <a:solidFill>
                  <a:schemeClr val="tx1"/>
                </a:solidFill>
                <a:latin typeface="Georgia" panose="02040502050405020303" pitchFamily="18" charset="0"/>
              </a:rPr>
              <a:t>FRADIS will design an innovative Network Slicing-based solution for dynamic control to support the distribution of traffic with diverse requirements. </a:t>
            </a:r>
          </a:p>
          <a:p>
            <a:pPr algn="just">
              <a:lnSpc>
                <a:spcPct val="110000"/>
              </a:lnSpc>
            </a:pPr>
            <a:r>
              <a:rPr lang="en-GB" sz="2000" dirty="0">
                <a:solidFill>
                  <a:schemeClr val="tx1"/>
                </a:solidFill>
                <a:latin typeface="Georgia" panose="02040502050405020303" pitchFamily="18" charset="0"/>
              </a:rPr>
              <a:t>At the transport layer, FRADIS will include a novel dynamic traffic characteristics-oriented multi-path data transport protocol to improve transmission efficiency and resource utilization. </a:t>
            </a:r>
          </a:p>
          <a:p>
            <a:pPr algn="just">
              <a:lnSpc>
                <a:spcPct val="110000"/>
              </a:lnSpc>
            </a:pPr>
            <a:r>
              <a:rPr lang="en-GB" sz="2000" dirty="0">
                <a:solidFill>
                  <a:schemeClr val="tx1"/>
                </a:solidFill>
                <a:latin typeface="Georgia" panose="02040502050405020303" pitchFamily="18" charset="0"/>
              </a:rPr>
              <a:t>At the application layer FRADIS will include machine learning-based adaptive solutions for differentiated delivery of diverse content types, including emergency, control, and rich media content.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65273"/>
            <a:ext cx="1857153" cy="69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615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a60ff6e4fc_1_0"/>
          <p:cNvSpPr txBox="1"/>
          <p:nvPr/>
        </p:nvSpPr>
        <p:spPr>
          <a:xfrm>
            <a:off x="3480600" y="498400"/>
            <a:ext cx="5230800" cy="7078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00" b="1" dirty="0" smtClean="0">
                <a:solidFill>
                  <a:srgbClr val="7F8A9A"/>
                </a:solidFill>
                <a:latin typeface="Open Sans"/>
                <a:ea typeface="Open Sans"/>
                <a:cs typeface="Open Sans"/>
                <a:sym typeface="Open Sans"/>
              </a:rPr>
              <a:t>The FRADIS Team</a:t>
            </a:r>
            <a:endParaRPr sz="3400" b="1" dirty="0">
              <a:solidFill>
                <a:srgbClr val="7F8A9A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00" name="Google Shape;100;ga60ff6e4fc_1_0"/>
          <p:cNvSpPr txBox="1"/>
          <p:nvPr/>
        </p:nvSpPr>
        <p:spPr>
          <a:xfrm>
            <a:off x="4667770" y="1356174"/>
            <a:ext cx="5230800" cy="44935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dirty="0" err="1" smtClean="0">
                <a:solidFill>
                  <a:srgbClr val="7F8A9A"/>
                </a:solidFill>
                <a:latin typeface="Open Sans"/>
                <a:ea typeface="Open Sans"/>
                <a:cs typeface="Open Sans"/>
                <a:sym typeface="Open Sans"/>
              </a:rPr>
              <a:t>Prof.</a:t>
            </a:r>
            <a:r>
              <a:rPr lang="en-GB" sz="2800" dirty="0" smtClean="0">
                <a:solidFill>
                  <a:srgbClr val="7F8A9A"/>
                </a:solidFill>
                <a:latin typeface="Open Sans"/>
                <a:ea typeface="Open Sans"/>
                <a:cs typeface="Open Sans"/>
                <a:sym typeface="Open Sans"/>
              </a:rPr>
              <a:t> Gabriel-Miro </a:t>
            </a:r>
            <a:r>
              <a:rPr lang="en-GB" sz="2800" dirty="0" err="1" smtClean="0">
                <a:solidFill>
                  <a:srgbClr val="7F8A9A"/>
                </a:solidFill>
                <a:latin typeface="Open Sans"/>
                <a:ea typeface="Open Sans"/>
                <a:cs typeface="Open Sans"/>
                <a:sym typeface="Open Sans"/>
              </a:rPr>
              <a:t>Muntean</a:t>
            </a:r>
            <a:endParaRPr lang="en-GB" sz="2800" dirty="0" smtClean="0">
              <a:solidFill>
                <a:srgbClr val="7F8A9A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dirty="0" smtClean="0">
                <a:solidFill>
                  <a:srgbClr val="7F8A9A"/>
                </a:solidFill>
                <a:latin typeface="Open Sans"/>
                <a:ea typeface="Open Sans"/>
                <a:cs typeface="Open Sans"/>
                <a:sym typeface="Open Sans"/>
              </a:rPr>
              <a:t>Principal Investigator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2800" dirty="0" smtClean="0">
              <a:solidFill>
                <a:srgbClr val="7F8A9A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2800" dirty="0" smtClean="0">
              <a:solidFill>
                <a:srgbClr val="7F8A9A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lvl="0"/>
            <a:r>
              <a:rPr lang="en-GB" sz="2800" dirty="0" err="1" smtClean="0">
                <a:solidFill>
                  <a:srgbClr val="7F8A9A"/>
                </a:solidFill>
                <a:latin typeface="Open Sans"/>
                <a:ea typeface="Open Sans"/>
                <a:cs typeface="Open Sans"/>
                <a:sym typeface="Open Sans"/>
              </a:rPr>
              <a:t>Dr.</a:t>
            </a:r>
            <a:r>
              <a:rPr lang="en-GB" sz="2800" dirty="0">
                <a:solidFill>
                  <a:srgbClr val="7F8A9A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GB" sz="2800" dirty="0" err="1">
                <a:solidFill>
                  <a:srgbClr val="7F8A9A"/>
                </a:solidFill>
                <a:latin typeface="Open Sans"/>
                <a:ea typeface="Open Sans"/>
                <a:cs typeface="Open Sans"/>
                <a:sym typeface="Open Sans"/>
              </a:rPr>
              <a:t>Abid</a:t>
            </a:r>
            <a:r>
              <a:rPr lang="en-GB" sz="2800" dirty="0">
                <a:solidFill>
                  <a:srgbClr val="7F8A9A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GB" sz="2800" dirty="0" err="1">
                <a:solidFill>
                  <a:srgbClr val="7F8A9A"/>
                </a:solidFill>
                <a:latin typeface="Open Sans"/>
                <a:ea typeface="Open Sans"/>
                <a:cs typeface="Open Sans"/>
                <a:sym typeface="Open Sans"/>
              </a:rPr>
              <a:t>Yaqoob</a:t>
            </a:r>
            <a:r>
              <a:rPr lang="en-GB" sz="2800" dirty="0">
                <a:solidFill>
                  <a:srgbClr val="7F8A9A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endParaRPr lang="en-GB" sz="2800" dirty="0" smtClean="0">
              <a:solidFill>
                <a:srgbClr val="7F8A9A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lvl="0"/>
            <a:r>
              <a:rPr lang="en-GB" sz="2800" dirty="0" smtClean="0">
                <a:solidFill>
                  <a:srgbClr val="7F8A9A"/>
                </a:solidFill>
                <a:latin typeface="Open Sans"/>
                <a:ea typeface="Open Sans"/>
                <a:cs typeface="Open Sans"/>
                <a:sym typeface="Open Sans"/>
              </a:rPr>
              <a:t>Postdoctoral Researcher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2800" dirty="0" smtClean="0">
              <a:solidFill>
                <a:srgbClr val="7F8A9A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2800" dirty="0">
              <a:solidFill>
                <a:srgbClr val="7F8A9A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lvl="0"/>
            <a:r>
              <a:rPr lang="en-GB" sz="2800" dirty="0" err="1" smtClean="0">
                <a:solidFill>
                  <a:srgbClr val="7F8A9A"/>
                </a:solidFill>
                <a:latin typeface="Open Sans"/>
                <a:ea typeface="Open Sans"/>
                <a:cs typeface="Open Sans"/>
                <a:sym typeface="Open Sans"/>
              </a:rPr>
              <a:t>Dr.</a:t>
            </a:r>
            <a:r>
              <a:rPr lang="en-GB" sz="2800" dirty="0" smtClean="0">
                <a:solidFill>
                  <a:srgbClr val="7F8A9A"/>
                </a:solidFill>
                <a:latin typeface="Open Sans"/>
                <a:ea typeface="Open Sans"/>
                <a:cs typeface="Open Sans"/>
                <a:sym typeface="Open Sans"/>
              </a:rPr>
              <a:t> Anderson </a:t>
            </a:r>
            <a:r>
              <a:rPr lang="en-GB" sz="2800" dirty="0">
                <a:solidFill>
                  <a:srgbClr val="7F8A9A"/>
                </a:solidFill>
                <a:latin typeface="Open Sans"/>
                <a:ea typeface="Open Sans"/>
                <a:cs typeface="Open Sans"/>
                <a:sym typeface="Open Sans"/>
              </a:rPr>
              <a:t>Simiscuka</a:t>
            </a:r>
            <a:endParaRPr lang="en-GB" sz="2800" dirty="0" smtClean="0">
              <a:solidFill>
                <a:srgbClr val="7F8A9A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dirty="0" smtClean="0">
                <a:solidFill>
                  <a:srgbClr val="7F8A9A"/>
                </a:solidFill>
                <a:latin typeface="Open Sans"/>
                <a:ea typeface="Open Sans"/>
                <a:cs typeface="Open Sans"/>
                <a:sym typeface="Open Sans"/>
              </a:rPr>
              <a:t>Postdoctoral Researcher</a:t>
            </a:r>
            <a:endParaRPr sz="2800" dirty="0">
              <a:solidFill>
                <a:srgbClr val="7F8A9A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1824" y="2800582"/>
            <a:ext cx="1220845" cy="160469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1823" y="4458602"/>
            <a:ext cx="1220845" cy="16665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02669" y="1188103"/>
            <a:ext cx="1220000" cy="155915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10256" y1="55941" x2="10256" y2="55941"/>
                        <a14:foregroundMark x1="7326" y1="82178" x2="7326" y2="82178"/>
                        <a14:foregroundMark x1="26007" y1="14851" x2="26007" y2="14851"/>
                        <a14:foregroundMark x1="34432" y1="18317" x2="34432" y2="18317"/>
                        <a14:foregroundMark x1="48352" y1="13366" x2="48352" y2="13366"/>
                        <a14:foregroundMark x1="43590" y1="19307" x2="43590" y2="19307"/>
                        <a14:foregroundMark x1="38828" y1="13366" x2="38828" y2="13366"/>
                        <a14:foregroundMark x1="45421" y1="14851" x2="45421" y2="14851"/>
                        <a14:foregroundMark x1="56044" y1="11386" x2="56044" y2="11386"/>
                        <a14:foregroundMark x1="67399" y1="13861" x2="67399" y2="13861"/>
                        <a14:foregroundMark x1="77656" y1="11881" x2="77656" y2="11881"/>
                        <a14:foregroundMark x1="71062" y1="24257" x2="71062" y2="24257"/>
                        <a14:foregroundMark x1="72894" y1="24752" x2="72894" y2="24752"/>
                        <a14:foregroundMark x1="93407" y1="83168" x2="93407" y2="83168"/>
                        <a14:foregroundMark x1="51282" y1="96535" x2="51282" y2="96535"/>
                        <a14:foregroundMark x1="68864" y1="93564" x2="68864" y2="93564"/>
                        <a14:foregroundMark x1="22344" y1="90099" x2="22344" y2="90099"/>
                        <a14:backgroundMark x1="46520" y1="16337" x2="46520" y2="16337"/>
                        <a14:backgroundMark x1="36264" y1="13861" x2="36264" y2="1386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898570" y="595921"/>
            <a:ext cx="1692409" cy="1252259"/>
          </a:xfrm>
          <a:prstGeom prst="rect">
            <a:avLst/>
          </a:prstGeom>
          <a:effectLst>
            <a:glow rad="63500">
              <a:srgbClr val="FFFFFF">
                <a:alpha val="60000"/>
              </a:srgbClr>
            </a:glo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354976" y="276251"/>
            <a:ext cx="779595" cy="386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733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>
                <a:solidFill>
                  <a:schemeClr val="tx1"/>
                </a:solidFill>
                <a:latin typeface="Georgia" panose="02040502050405020303" pitchFamily="18" charset="0"/>
              </a:rPr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lt"/>
              <a:buAutoNum type="romanLcPeriod"/>
            </a:pPr>
            <a:r>
              <a:rPr lang="en-IE" sz="2000" dirty="0">
                <a:solidFill>
                  <a:schemeClr val="tx1"/>
                </a:solidFill>
                <a:latin typeface="Georgia" panose="02040502050405020303" pitchFamily="18" charset="0"/>
              </a:rPr>
              <a:t>Research Motivation </a:t>
            </a:r>
          </a:p>
          <a:p>
            <a:pPr marL="514350" indent="-514350">
              <a:buFont typeface="+mj-lt"/>
              <a:buAutoNum type="romanLcPeriod"/>
            </a:pPr>
            <a:r>
              <a:rPr lang="en-IE" sz="2000" dirty="0">
                <a:solidFill>
                  <a:schemeClr val="tx1"/>
                </a:solidFill>
                <a:latin typeface="Georgia" panose="02040502050405020303" pitchFamily="18" charset="0"/>
              </a:rPr>
              <a:t>Aims and Objectives</a:t>
            </a:r>
          </a:p>
          <a:p>
            <a:pPr marL="514350" indent="-514350">
              <a:buFont typeface="+mj-lt"/>
              <a:buAutoNum type="romanLcPeriod"/>
            </a:pPr>
            <a:r>
              <a:rPr lang="en-IE" sz="2000" dirty="0">
                <a:solidFill>
                  <a:schemeClr val="tx1"/>
                </a:solidFill>
                <a:latin typeface="Georgia" panose="02040502050405020303" pitchFamily="18" charset="0"/>
              </a:rPr>
              <a:t>FRADIS System Architecture</a:t>
            </a:r>
          </a:p>
          <a:p>
            <a:pPr marL="514350" indent="-514350">
              <a:buFont typeface="+mj-lt"/>
              <a:buAutoNum type="romanLcPeriod"/>
            </a:pPr>
            <a:r>
              <a:rPr lang="en-IE" sz="2000" dirty="0">
                <a:solidFill>
                  <a:schemeClr val="tx1"/>
                </a:solidFill>
                <a:latin typeface="Georgia" panose="02040502050405020303" pitchFamily="18" charset="0"/>
              </a:rPr>
              <a:t>Developed Solutions</a:t>
            </a:r>
          </a:p>
          <a:p>
            <a:pPr marL="514350" indent="-514350">
              <a:buFont typeface="+mj-lt"/>
              <a:buAutoNum type="romanLcPeriod"/>
            </a:pPr>
            <a:r>
              <a:rPr lang="en-IE" sz="2000" dirty="0">
                <a:solidFill>
                  <a:schemeClr val="tx1"/>
                </a:solidFill>
                <a:latin typeface="Georgia" panose="02040502050405020303" pitchFamily="18" charset="0"/>
              </a:rPr>
              <a:t>Conclusion</a:t>
            </a:r>
          </a:p>
          <a:p>
            <a:pPr marL="0" indent="0">
              <a:buNone/>
            </a:pPr>
            <a:endParaRPr lang="en-IE" sz="2000" dirty="0">
              <a:solidFill>
                <a:schemeClr val="tx1"/>
              </a:solidFill>
              <a:latin typeface="Georgia" panose="02040502050405020303" pitchFamily="18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 dirty="0"/>
              <a:t>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65273"/>
            <a:ext cx="1857153" cy="69272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58757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7805" y="209675"/>
            <a:ext cx="6038685" cy="932257"/>
          </a:xfrm>
        </p:spPr>
        <p:txBody>
          <a:bodyPr>
            <a:normAutofit/>
          </a:bodyPr>
          <a:lstStyle/>
          <a:p>
            <a:r>
              <a:rPr lang="en-IE" sz="4000" dirty="0">
                <a:solidFill>
                  <a:schemeClr val="tx1"/>
                </a:solidFill>
                <a:latin typeface="Georgia" panose="02040502050405020303" pitchFamily="18" charset="0"/>
              </a:rPr>
              <a:t>Research Motivation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005" y="1349342"/>
            <a:ext cx="5674486" cy="3357564"/>
          </a:xfrm>
        </p:spPr>
        <p:txBody>
          <a:bodyPr>
            <a:noAutofit/>
          </a:bodyPr>
          <a:lstStyle/>
          <a:p>
            <a:pPr algn="just">
              <a:lnSpc>
                <a:spcPct val="100000"/>
              </a:lnSpc>
              <a:buFont typeface="Wingdings" panose="05000000000000000000" pitchFamily="2" charset="2"/>
              <a:buChar char="q"/>
            </a:pPr>
            <a:r>
              <a:rPr lang="en-IE" sz="2000" b="1" dirty="0">
                <a:solidFill>
                  <a:schemeClr val="tx1"/>
                </a:solidFill>
                <a:latin typeface="Georgia" panose="02040502050405020303" pitchFamily="18" charset="0"/>
              </a:rPr>
              <a:t>Data Explosion and Diversification: </a:t>
            </a:r>
            <a:r>
              <a:rPr lang="en-IE" sz="1800" dirty="0">
                <a:solidFill>
                  <a:schemeClr val="tx1"/>
                </a:solidFill>
                <a:latin typeface="Georgia" panose="02040502050405020303" pitchFamily="18" charset="0"/>
              </a:rPr>
              <a:t>Increasing </a:t>
            </a:r>
            <a:r>
              <a:rPr lang="en-IE" sz="1800" b="0" i="0" dirty="0"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explosion of multimedia data traffic. </a:t>
            </a:r>
            <a:r>
              <a:rPr lang="en-IE" sz="1800" dirty="0">
                <a:solidFill>
                  <a:schemeClr val="tx1"/>
                </a:solidFill>
                <a:latin typeface="Georgia" panose="02040502050405020303" pitchFamily="18" charset="0"/>
              </a:rPr>
              <a:t>Annual mobile media revenues will reach $420bn by 2028</a:t>
            </a:r>
          </a:p>
          <a:p>
            <a:pPr algn="just">
              <a:lnSpc>
                <a:spcPct val="100000"/>
              </a:lnSpc>
              <a:buFont typeface="Wingdings" panose="05000000000000000000" pitchFamily="2" charset="2"/>
              <a:buChar char="q"/>
            </a:pPr>
            <a:r>
              <a:rPr lang="en-GB" sz="2000" b="1" dirty="0">
                <a:solidFill>
                  <a:schemeClr val="tx1"/>
                </a:solidFill>
                <a:latin typeface="Georgia" panose="02040502050405020303" pitchFamily="18" charset="0"/>
              </a:rPr>
              <a:t>Network Technology and Provider Limitations: </a:t>
            </a:r>
            <a:r>
              <a:rPr lang="en-GB" sz="1800" dirty="0">
                <a:solidFill>
                  <a:schemeClr val="tx1"/>
                </a:solidFill>
                <a:latin typeface="Georgia" panose="02040502050405020303" pitchFamily="18" charset="0"/>
              </a:rPr>
              <a:t>Current network infrastructure is limited to deal with the expected explosion of data and be able to support services with diverse characteristics. </a:t>
            </a:r>
            <a:r>
              <a:rPr lang="en-IE" sz="1800" dirty="0">
                <a:solidFill>
                  <a:schemeClr val="tx1"/>
                </a:solidFill>
                <a:latin typeface="Georgia" panose="02040502050405020303" pitchFamily="18" charset="0"/>
              </a:rPr>
              <a:t> </a:t>
            </a:r>
          </a:p>
          <a:p>
            <a:pPr algn="just">
              <a:lnSpc>
                <a:spcPct val="100000"/>
              </a:lnSpc>
              <a:buFont typeface="Wingdings" panose="05000000000000000000" pitchFamily="2" charset="2"/>
              <a:buChar char="q"/>
            </a:pPr>
            <a:r>
              <a:rPr lang="en-GB" sz="2000" b="1" dirty="0">
                <a:solidFill>
                  <a:schemeClr val="tx1"/>
                </a:solidFill>
                <a:latin typeface="Georgia" panose="02040502050405020303" pitchFamily="18" charset="0"/>
                <a:ea typeface="Open Sans" panose="020B0606030504020204" pitchFamily="34" charset="0"/>
                <a:cs typeface="Open Sans" panose="020B0606030504020204" pitchFamily="34" charset="0"/>
              </a:rPr>
              <a:t>Balancing Quality and Efficiency:</a:t>
            </a:r>
            <a:r>
              <a:rPr lang="en-GB" sz="2000" dirty="0">
                <a:solidFill>
                  <a:schemeClr val="tx1"/>
                </a:solidFill>
                <a:latin typeface="Georgia" panose="02040502050405020303" pitchFamily="18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1800" dirty="0">
                <a:solidFill>
                  <a:schemeClr val="tx1"/>
                </a:solidFill>
                <a:latin typeface="Georgia" panose="02040502050405020303" pitchFamily="18" charset="0"/>
                <a:ea typeface="Open Sans" panose="020B0606030504020204" pitchFamily="34" charset="0"/>
                <a:cs typeface="Open Sans" panose="020B0606030504020204" pitchFamily="34" charset="0"/>
              </a:rPr>
              <a:t>Conflicting demands from users for high-quality services and the industry and society's needs for network performance and energy efficiency. </a:t>
            </a:r>
            <a:endParaRPr lang="en-IE" sz="1800" dirty="0">
              <a:solidFill>
                <a:schemeClr val="tx1"/>
              </a:solidFill>
              <a:latin typeface="Georgia" panose="02040502050405020303" pitchFamily="18" charset="0"/>
            </a:endParaRPr>
          </a:p>
          <a:p>
            <a:pPr marL="285750" indent="-285750" algn="just"/>
            <a:endParaRPr lang="en-IE" sz="2000" dirty="0">
              <a:solidFill>
                <a:schemeClr val="tx1"/>
              </a:solidFill>
              <a:latin typeface="Georgia" panose="02040502050405020303" pitchFamily="18" charset="0"/>
            </a:endParaRPr>
          </a:p>
          <a:p>
            <a:pPr marL="0" indent="0" algn="just">
              <a:buNone/>
            </a:pPr>
            <a:endParaRPr lang="en-IE" sz="2000" dirty="0">
              <a:solidFill>
                <a:schemeClr val="tx1"/>
              </a:solidFill>
              <a:latin typeface="Georgia" panose="02040502050405020303" pitchFamily="18" charset="0"/>
            </a:endParaRPr>
          </a:p>
        </p:txBody>
      </p:sp>
      <p:sp>
        <p:nvSpPr>
          <p:cNvPr id="6" name="AutoShape 2" descr="https://www.overleaf.com/project/5e43fb8460a5140001e15d21/file/5e5003171993dc0001a54b68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E" dirty="0">
              <a:latin typeface="Georgia" panose="02040502050405020303" pitchFamily="18" charset="0"/>
            </a:endParaRPr>
          </a:p>
        </p:txBody>
      </p:sp>
      <p:sp>
        <p:nvSpPr>
          <p:cNvPr id="4" name="AutoShape 4" descr="What is Facebook 360 - Modern World Consultin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E" dirty="0"/>
          </a:p>
        </p:txBody>
      </p:sp>
      <p:sp>
        <p:nvSpPr>
          <p:cNvPr id="8" name="Rectangle 1">
            <a:extLst>
              <a:ext uri="{FF2B5EF4-FFF2-40B4-BE49-F238E27FC236}">
                <a16:creationId xmlns="" xmlns:a16="http://schemas.microsoft.com/office/drawing/2014/main" id="{D6DF8C2D-0E08-4375-8D8B-36DCBD3A21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8050"/>
            <a:ext cx="65" cy="3410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6348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="" xmlns:a16="http://schemas.microsoft.com/office/drawing/2014/main" id="{051E3FA8-C598-4211-A289-D265BA7FD4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25009" y="312739"/>
            <a:ext cx="5054216" cy="2767346"/>
          </a:xfrm>
          <a:prstGeom prst="rect">
            <a:avLst/>
          </a:prstGeom>
        </p:spPr>
      </p:pic>
      <p:pic>
        <p:nvPicPr>
          <p:cNvPr id="29" name="Picture 28" descr="Chart&#10;&#10;Description automatically generated">
            <a:extLst>
              <a:ext uri="{FF2B5EF4-FFF2-40B4-BE49-F238E27FC236}">
                <a16:creationId xmlns="" xmlns:a16="http://schemas.microsoft.com/office/drawing/2014/main" id="{33CCB528-FF8D-4BBB-B913-93E3A679CC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25010" y="3264751"/>
            <a:ext cx="5054216" cy="291437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F1C079D7-6DF0-478F-955B-99462E34DB03}"/>
              </a:ext>
            </a:extLst>
          </p:cNvPr>
          <p:cNvSpPr txBox="1"/>
          <p:nvPr/>
        </p:nvSpPr>
        <p:spPr>
          <a:xfrm>
            <a:off x="6439880" y="3080085"/>
            <a:ext cx="2717411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sz="600" i="1" dirty="0">
                <a:latin typeface="+mj-lt"/>
              </a:rPr>
              <a:t>Source: HOW 5G WILL TRANSFORM THE BUSINESS OF MEDIA &amp; ENTERTAINMENT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79128"/>
            <a:ext cx="1857153" cy="69272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2439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7805" y="209675"/>
            <a:ext cx="6038685" cy="932257"/>
          </a:xfrm>
        </p:spPr>
        <p:txBody>
          <a:bodyPr>
            <a:normAutofit/>
          </a:bodyPr>
          <a:lstStyle/>
          <a:p>
            <a:r>
              <a:rPr lang="en-IE" sz="4000" dirty="0">
                <a:solidFill>
                  <a:schemeClr val="tx1"/>
                </a:solidFill>
                <a:latin typeface="Georgia" panose="02040502050405020303" pitchFamily="18" charset="0"/>
              </a:rPr>
              <a:t>Aim and Objectives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004" y="1349342"/>
            <a:ext cx="11062479" cy="3357564"/>
          </a:xfrm>
        </p:spPr>
        <p:txBody>
          <a:bodyPr>
            <a:noAutofit/>
          </a:bodyPr>
          <a:lstStyle/>
          <a:p>
            <a:pPr algn="just">
              <a:lnSpc>
                <a:spcPct val="100000"/>
              </a:lnSpc>
              <a:buFont typeface="Wingdings" panose="05000000000000000000" pitchFamily="2" charset="2"/>
              <a:buChar char="q"/>
            </a:pPr>
            <a:r>
              <a:rPr lang="en-IE" sz="2000" b="1" dirty="0">
                <a:solidFill>
                  <a:schemeClr val="tx1"/>
                </a:solidFill>
                <a:latin typeface="Georgia" panose="02040502050405020303" pitchFamily="18" charset="0"/>
              </a:rPr>
              <a:t>FRADIS: </a:t>
            </a:r>
            <a:r>
              <a:rPr lang="en-GB" sz="1800" dirty="0" err="1">
                <a:solidFill>
                  <a:schemeClr val="tx1"/>
                </a:solidFill>
                <a:latin typeface="Georgia" panose="02040502050405020303" pitchFamily="18" charset="0"/>
              </a:rPr>
              <a:t>FRAmework</a:t>
            </a:r>
            <a:r>
              <a:rPr lang="en-GB" sz="1800" dirty="0">
                <a:solidFill>
                  <a:schemeClr val="tx1"/>
                </a:solidFill>
                <a:latin typeface="Georgia" panose="02040502050405020303" pitchFamily="18" charset="0"/>
              </a:rPr>
              <a:t> for performance-aware Differentiated Innovative Services.</a:t>
            </a:r>
          </a:p>
          <a:p>
            <a:pPr lvl="1" algn="just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chemeClr val="tx1"/>
                </a:solidFill>
                <a:latin typeface="Georgia" panose="02040502050405020303" pitchFamily="18" charset="0"/>
              </a:rPr>
              <a:t>Supporting Differentiated Delivery of Services</a:t>
            </a:r>
          </a:p>
          <a:p>
            <a:pPr lvl="1" algn="just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chemeClr val="tx1"/>
                </a:solidFill>
                <a:latin typeface="Georgia" panose="02040502050405020303" pitchFamily="18" charset="0"/>
              </a:rPr>
              <a:t>Heterogeneous Requirements</a:t>
            </a:r>
          </a:p>
          <a:p>
            <a:pPr lvl="1" algn="just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chemeClr val="tx1"/>
                </a:solidFill>
                <a:latin typeface="Georgia" panose="02040502050405020303" pitchFamily="18" charset="0"/>
              </a:rPr>
              <a:t>Dynamic performance, energy consumption, and quality trade-off</a:t>
            </a:r>
          </a:p>
          <a:p>
            <a:pPr lvl="1" algn="just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IE" sz="1800" dirty="0">
                <a:solidFill>
                  <a:schemeClr val="tx1"/>
                </a:solidFill>
                <a:latin typeface="Georgia" panose="02040502050405020303" pitchFamily="18" charset="0"/>
              </a:rPr>
              <a:t>Optimise user and system performance</a:t>
            </a:r>
          </a:p>
          <a:p>
            <a:pPr algn="just">
              <a:lnSpc>
                <a:spcPct val="100000"/>
              </a:lnSpc>
              <a:buFont typeface="Wingdings" panose="05000000000000000000" pitchFamily="2" charset="2"/>
              <a:buChar char="q"/>
            </a:pPr>
            <a:r>
              <a:rPr lang="en-GB" sz="2000" b="1" dirty="0">
                <a:solidFill>
                  <a:schemeClr val="tx1"/>
                </a:solidFill>
                <a:latin typeface="Georgia" panose="02040502050405020303" pitchFamily="18" charset="0"/>
                <a:ea typeface="Open Sans" panose="020B0606030504020204" pitchFamily="34" charset="0"/>
                <a:cs typeface="Open Sans" panose="020B0606030504020204" pitchFamily="34" charset="0"/>
              </a:rPr>
              <a:t>Supported Services:</a:t>
            </a:r>
          </a:p>
          <a:p>
            <a:pPr lvl="1" algn="just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IE" sz="1800" dirty="0">
                <a:solidFill>
                  <a:schemeClr val="tx1"/>
                </a:solidFill>
                <a:latin typeface="Georgia" panose="02040502050405020303" pitchFamily="18" charset="0"/>
              </a:rPr>
              <a:t>Rich Media Content</a:t>
            </a:r>
          </a:p>
          <a:p>
            <a:pPr lvl="1" algn="just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IE" sz="1800" dirty="0">
                <a:solidFill>
                  <a:schemeClr val="tx1"/>
                </a:solidFill>
                <a:latin typeface="Georgia" panose="02040502050405020303" pitchFamily="18" charset="0"/>
              </a:rPr>
              <a:t>Olfaction-enhanced </a:t>
            </a:r>
            <a:r>
              <a:rPr lang="en-IE" sz="1800" dirty="0" err="1">
                <a:solidFill>
                  <a:schemeClr val="tx1"/>
                </a:solidFill>
                <a:latin typeface="Georgia" panose="02040502050405020303" pitchFamily="18" charset="0"/>
              </a:rPr>
              <a:t>Mulsemedia</a:t>
            </a:r>
            <a:endParaRPr lang="en-IE" sz="1800" dirty="0">
              <a:solidFill>
                <a:schemeClr val="tx1"/>
              </a:solidFill>
              <a:latin typeface="Georgia" panose="02040502050405020303" pitchFamily="18" charset="0"/>
            </a:endParaRPr>
          </a:p>
          <a:p>
            <a:pPr lvl="1" algn="just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IE" sz="1800" dirty="0">
                <a:solidFill>
                  <a:schemeClr val="tx1"/>
                </a:solidFill>
                <a:latin typeface="Georgia" panose="02040502050405020303" pitchFamily="18" charset="0"/>
              </a:rPr>
              <a:t>New and Immersive media 5G</a:t>
            </a:r>
          </a:p>
          <a:p>
            <a:pPr lvl="1" algn="just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IE" sz="1800" dirty="0">
                <a:solidFill>
                  <a:schemeClr val="tx1"/>
                </a:solidFill>
                <a:latin typeface="Georgia" panose="02040502050405020303" pitchFamily="18" charset="0"/>
              </a:rPr>
              <a:t>Enhanced Mobile Media 5G</a:t>
            </a:r>
          </a:p>
          <a:p>
            <a:pPr lvl="1" algn="just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IE" sz="1800" dirty="0">
                <a:solidFill>
                  <a:schemeClr val="tx1"/>
                </a:solidFill>
                <a:latin typeface="Georgia" panose="02040502050405020303" pitchFamily="18" charset="0"/>
              </a:rPr>
              <a:t>Diverse IoT and Sensor Data</a:t>
            </a:r>
          </a:p>
          <a:p>
            <a:pPr algn="just">
              <a:lnSpc>
                <a:spcPct val="100000"/>
              </a:lnSpc>
              <a:buFont typeface="Wingdings" panose="05000000000000000000" pitchFamily="2" charset="2"/>
              <a:buChar char="q"/>
            </a:pPr>
            <a:r>
              <a:rPr lang="en-GB" sz="2000" b="1" dirty="0">
                <a:solidFill>
                  <a:schemeClr val="tx1"/>
                </a:solidFill>
                <a:latin typeface="Georgia" panose="02040502050405020303" pitchFamily="18" charset="0"/>
              </a:rPr>
              <a:t>Target Environment: </a:t>
            </a:r>
            <a:r>
              <a:rPr lang="en-GB" sz="1800" dirty="0">
                <a:solidFill>
                  <a:schemeClr val="tx1"/>
                </a:solidFill>
                <a:latin typeface="Georgia" panose="02040502050405020303" pitchFamily="18" charset="0"/>
              </a:rPr>
              <a:t>5G and Beyond Heterogeneous Network</a:t>
            </a:r>
            <a:endParaRPr lang="en-IE" sz="1800" dirty="0">
              <a:solidFill>
                <a:schemeClr val="tx1"/>
              </a:solidFill>
              <a:latin typeface="Georgia" panose="02040502050405020303" pitchFamily="18" charset="0"/>
            </a:endParaRPr>
          </a:p>
          <a:p>
            <a:pPr lvl="1" algn="just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IE" sz="1800" dirty="0">
              <a:solidFill>
                <a:schemeClr val="tx1"/>
              </a:solidFill>
              <a:latin typeface="Georgia" panose="02040502050405020303" pitchFamily="18" charset="0"/>
            </a:endParaRPr>
          </a:p>
        </p:txBody>
      </p:sp>
      <p:sp>
        <p:nvSpPr>
          <p:cNvPr id="6" name="AutoShape 2" descr="https://www.overleaf.com/project/5e43fb8460a5140001e15d21/file/5e5003171993dc0001a54b68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E" dirty="0">
              <a:latin typeface="Georgia" panose="02040502050405020303" pitchFamily="18" charset="0"/>
            </a:endParaRPr>
          </a:p>
        </p:txBody>
      </p:sp>
      <p:sp>
        <p:nvSpPr>
          <p:cNvPr id="4" name="AutoShape 4" descr="What is Facebook 360 - Modern World Consultin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E" dirty="0"/>
          </a:p>
        </p:txBody>
      </p:sp>
      <p:sp>
        <p:nvSpPr>
          <p:cNvPr id="8" name="Rectangle 1">
            <a:extLst>
              <a:ext uri="{FF2B5EF4-FFF2-40B4-BE49-F238E27FC236}">
                <a16:creationId xmlns="" xmlns:a16="http://schemas.microsoft.com/office/drawing/2014/main" id="{D6DF8C2D-0E08-4375-8D8B-36DCBD3A21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8050"/>
            <a:ext cx="65" cy="3410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6348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79128"/>
            <a:ext cx="1857153" cy="692727"/>
          </a:xfrm>
          <a:prstGeom prst="rect">
            <a:avLst/>
          </a:prstGeom>
        </p:spPr>
      </p:pic>
      <p:pic>
        <p:nvPicPr>
          <p:cNvPr id="5" name="HR">
            <a:hlinkClick r:id="" action="ppaction://media"/>
            <a:extLst>
              <a:ext uri="{FF2B5EF4-FFF2-40B4-BE49-F238E27FC236}">
                <a16:creationId xmlns="" xmlns:a16="http://schemas.microsoft.com/office/drawing/2014/main" id="{7DA7864D-1634-2E11-715D-5B5CFFEE725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>
                  <p14:trim st="21444" end="12108"/>
                </p14:media>
              </p:ext>
            </p:extLst>
          </p:nvPr>
        </p:nvPicPr>
        <p:blipFill>
          <a:blip r:embed="rId7">
            <a:lum bright="10000" contrast="10000"/>
          </a:blip>
          <a:stretch>
            <a:fillRect/>
          </a:stretch>
        </p:blipFill>
        <p:spPr>
          <a:xfrm>
            <a:off x="7352522" y="2855168"/>
            <a:ext cx="4839478" cy="246328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31761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8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54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7805" y="-95125"/>
            <a:ext cx="6517665" cy="932257"/>
          </a:xfrm>
        </p:spPr>
        <p:txBody>
          <a:bodyPr>
            <a:normAutofit fontScale="90000"/>
          </a:bodyPr>
          <a:lstStyle/>
          <a:p>
            <a:r>
              <a:rPr lang="en-IE" sz="4000" dirty="0">
                <a:solidFill>
                  <a:schemeClr val="tx1"/>
                </a:solidFill>
                <a:latin typeface="Georgia" panose="02040502050405020303" pitchFamily="18" charset="0"/>
              </a:rPr>
              <a:t>FRADIS System Architecture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2113" y="852983"/>
            <a:ext cx="6038686" cy="4982187"/>
          </a:xfrm>
        </p:spPr>
        <p:txBody>
          <a:bodyPr>
            <a:noAutofit/>
          </a:bodyPr>
          <a:lstStyle/>
          <a:p>
            <a:pPr algn="just">
              <a:lnSpc>
                <a:spcPct val="100000"/>
              </a:lnSpc>
              <a:buFont typeface="Wingdings" panose="05000000000000000000" pitchFamily="2" charset="2"/>
              <a:buChar char="q"/>
            </a:pPr>
            <a:r>
              <a:rPr lang="en-GB" sz="2000" b="1" dirty="0">
                <a:solidFill>
                  <a:schemeClr val="tx1"/>
                </a:solidFill>
                <a:latin typeface="Georgia" panose="02040502050405020303" pitchFamily="18" charset="0"/>
              </a:rPr>
              <a:t>Lower Network Layers (</a:t>
            </a:r>
            <a:r>
              <a:rPr lang="en-GB" sz="2000" b="1" dirty="0" err="1">
                <a:solidFill>
                  <a:schemeClr val="tx1"/>
                </a:solidFill>
                <a:latin typeface="Georgia" panose="02040502050405020303" pitchFamily="18" charset="0"/>
              </a:rPr>
              <a:t>NetSli</a:t>
            </a:r>
            <a:r>
              <a:rPr lang="en-GB" sz="2000" b="1" dirty="0">
                <a:solidFill>
                  <a:schemeClr val="tx1"/>
                </a:solidFill>
                <a:latin typeface="Georgia" panose="02040502050405020303" pitchFamily="18" charset="0"/>
              </a:rPr>
              <a:t>):</a:t>
            </a:r>
          </a:p>
          <a:p>
            <a:pPr lvl="1" algn="just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tx1"/>
                </a:solidFill>
                <a:latin typeface="Georgia" panose="02040502050405020303" pitchFamily="18" charset="0"/>
              </a:rPr>
              <a:t>Innovative Network Slicing (</a:t>
            </a:r>
            <a:r>
              <a:rPr lang="en-GB" sz="1600" dirty="0" err="1">
                <a:solidFill>
                  <a:schemeClr val="tx1"/>
                </a:solidFill>
                <a:latin typeface="Georgia" panose="02040502050405020303" pitchFamily="18" charset="0"/>
              </a:rPr>
              <a:t>NetSli</a:t>
            </a:r>
            <a:r>
              <a:rPr lang="en-GB" sz="1600" dirty="0">
                <a:solidFill>
                  <a:schemeClr val="tx1"/>
                </a:solidFill>
                <a:latin typeface="Georgia" panose="02040502050405020303" pitchFamily="18" charset="0"/>
              </a:rPr>
              <a:t>)-based solution</a:t>
            </a:r>
          </a:p>
          <a:p>
            <a:pPr lvl="1" algn="just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tx1"/>
                </a:solidFill>
                <a:latin typeface="Georgia" panose="02040502050405020303" pitchFamily="18" charset="0"/>
              </a:rPr>
              <a:t>Dynamic Traffic Control for Diverse Requirements</a:t>
            </a:r>
          </a:p>
          <a:p>
            <a:pPr algn="just">
              <a:lnSpc>
                <a:spcPct val="100000"/>
              </a:lnSpc>
              <a:buFont typeface="Wingdings" panose="05000000000000000000" pitchFamily="2" charset="2"/>
              <a:buChar char="q"/>
            </a:pPr>
            <a:r>
              <a:rPr lang="en-IE" sz="2000" b="1" dirty="0">
                <a:solidFill>
                  <a:schemeClr val="tx1"/>
                </a:solidFill>
                <a:latin typeface="Georgia" panose="02040502050405020303" pitchFamily="18" charset="0"/>
              </a:rPr>
              <a:t>Transport Layer (µMPTCP): </a:t>
            </a:r>
          </a:p>
          <a:p>
            <a:pPr lvl="1" algn="just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IE" sz="1600" dirty="0">
                <a:solidFill>
                  <a:schemeClr val="tx1"/>
                </a:solidFill>
                <a:latin typeface="Georgia" panose="02040502050405020303" pitchFamily="18" charset="0"/>
              </a:rPr>
              <a:t>The utility-based MPTCP (µMPTCP) proposed in </a:t>
            </a:r>
            <a:r>
              <a:rPr lang="en-IE" sz="1600" dirty="0" smtClean="0">
                <a:solidFill>
                  <a:schemeClr val="tx1"/>
                </a:solidFill>
                <a:latin typeface="Georgia" panose="02040502050405020303" pitchFamily="18" charset="0"/>
              </a:rPr>
              <a:t>FRADIS extends </a:t>
            </a:r>
            <a:r>
              <a:rPr lang="en-IE" sz="1600" dirty="0">
                <a:solidFill>
                  <a:schemeClr val="tx1"/>
                </a:solidFill>
                <a:latin typeface="Georgia" panose="02040502050405020303" pitchFamily="18" charset="0"/>
              </a:rPr>
              <a:t>MPTCP. </a:t>
            </a:r>
            <a:endParaRPr lang="en-IE" sz="1600" dirty="0" smtClean="0">
              <a:solidFill>
                <a:schemeClr val="tx1"/>
              </a:solidFill>
              <a:latin typeface="Georgia" panose="02040502050405020303" pitchFamily="18" charset="0"/>
            </a:endParaRPr>
          </a:p>
          <a:p>
            <a:pPr lvl="1" algn="just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IE" sz="1600" dirty="0" smtClean="0">
                <a:solidFill>
                  <a:schemeClr val="tx1"/>
                </a:solidFill>
                <a:latin typeface="Georgia" panose="02040502050405020303" pitchFamily="18" charset="0"/>
              </a:rPr>
              <a:t>It </a:t>
            </a:r>
            <a:r>
              <a:rPr lang="en-IE" sz="1600" dirty="0">
                <a:solidFill>
                  <a:schemeClr val="tx1"/>
                </a:solidFill>
                <a:latin typeface="Georgia" panose="02040502050405020303" pitchFamily="18" charset="0"/>
              </a:rPr>
              <a:t>is a novel dynamic traffic characteristics-oriented performance, energy and quality-aware data </a:t>
            </a:r>
            <a:r>
              <a:rPr lang="en-IE" sz="1600" dirty="0" smtClean="0">
                <a:solidFill>
                  <a:schemeClr val="tx1"/>
                </a:solidFill>
                <a:latin typeface="Georgia" panose="02040502050405020303" pitchFamily="18" charset="0"/>
              </a:rPr>
              <a:t>transport protocol </a:t>
            </a:r>
            <a:r>
              <a:rPr lang="en-IE" sz="1600" dirty="0">
                <a:solidFill>
                  <a:schemeClr val="tx1"/>
                </a:solidFill>
                <a:latin typeface="Georgia" panose="02040502050405020303" pitchFamily="18" charset="0"/>
              </a:rPr>
              <a:t>to improve the transmission efficiency and </a:t>
            </a:r>
            <a:r>
              <a:rPr lang="en-IE" sz="1600" dirty="0" smtClean="0">
                <a:solidFill>
                  <a:schemeClr val="tx1"/>
                </a:solidFill>
                <a:latin typeface="Georgia" panose="02040502050405020303" pitchFamily="18" charset="0"/>
              </a:rPr>
              <a:t>resource utilization</a:t>
            </a:r>
            <a:r>
              <a:rPr lang="en-IE" sz="1600" dirty="0">
                <a:solidFill>
                  <a:schemeClr val="tx1"/>
                </a:solidFill>
                <a:latin typeface="Georgia" panose="02040502050405020303" pitchFamily="18" charset="0"/>
              </a:rPr>
              <a:t>. </a:t>
            </a:r>
            <a:endParaRPr lang="en-GB" sz="1600" dirty="0" smtClean="0">
              <a:solidFill>
                <a:schemeClr val="tx1"/>
              </a:solidFill>
              <a:latin typeface="Georgia" panose="02040502050405020303" pitchFamily="18" charset="0"/>
            </a:endParaRPr>
          </a:p>
          <a:p>
            <a:pPr lvl="1" algn="just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GB" sz="1600" dirty="0" smtClean="0">
                <a:solidFill>
                  <a:schemeClr val="tx1"/>
                </a:solidFill>
                <a:latin typeface="Georgia" panose="02040502050405020303" pitchFamily="18" charset="0"/>
              </a:rPr>
              <a:t>Consideration </a:t>
            </a:r>
            <a:r>
              <a:rPr lang="en-GB" sz="1600" dirty="0">
                <a:solidFill>
                  <a:schemeClr val="tx1"/>
                </a:solidFill>
                <a:latin typeface="Georgia" panose="02040502050405020303" pitchFamily="18" charset="0"/>
              </a:rPr>
              <a:t>of Traffic Requirements, Network Conditions, and Energy Efficiency</a:t>
            </a:r>
          </a:p>
          <a:p>
            <a:pPr algn="just">
              <a:lnSpc>
                <a:spcPct val="100000"/>
              </a:lnSpc>
              <a:buFont typeface="Wingdings" panose="05000000000000000000" pitchFamily="2" charset="2"/>
              <a:buChar char="q"/>
            </a:pPr>
            <a:r>
              <a:rPr lang="en-GB" sz="2000" b="1" dirty="0">
                <a:solidFill>
                  <a:schemeClr val="tx1"/>
                </a:solidFill>
                <a:latin typeface="Georgia" panose="02040502050405020303" pitchFamily="18" charset="0"/>
              </a:rPr>
              <a:t>Application Layer (IPDRL):</a:t>
            </a:r>
          </a:p>
          <a:p>
            <a:pPr lvl="1"/>
            <a:r>
              <a:rPr lang="en-GB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Deep Reinforcement Learning-based Differentiated Adaptive Streaming Solution</a:t>
            </a:r>
          </a:p>
          <a:p>
            <a:pPr lvl="1"/>
            <a:r>
              <a:rPr lang="en-GB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Delivery of Diverse Content Types</a:t>
            </a:r>
          </a:p>
          <a:p>
            <a:pPr lvl="1"/>
            <a:r>
              <a:rPr lang="en-GB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Selection of Best Approach for Support</a:t>
            </a:r>
          </a:p>
          <a:p>
            <a:pPr marL="25400" indent="0" algn="just">
              <a:lnSpc>
                <a:spcPct val="100000"/>
              </a:lnSpc>
              <a:buNone/>
            </a:pPr>
            <a:endParaRPr lang="en-IE" sz="1600" dirty="0">
              <a:solidFill>
                <a:schemeClr val="tx1"/>
              </a:solidFill>
              <a:latin typeface="Georgia" panose="02040502050405020303" pitchFamily="18" charset="0"/>
            </a:endParaRPr>
          </a:p>
        </p:txBody>
      </p:sp>
      <p:sp>
        <p:nvSpPr>
          <p:cNvPr id="6" name="AutoShape 2" descr="https://www.overleaf.com/project/5e43fb8460a5140001e15d21/file/5e5003171993dc0001a54b68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E" dirty="0">
              <a:latin typeface="Georgia" panose="02040502050405020303" pitchFamily="18" charset="0"/>
            </a:endParaRPr>
          </a:p>
        </p:txBody>
      </p:sp>
      <p:sp>
        <p:nvSpPr>
          <p:cNvPr id="4" name="AutoShape 4" descr="What is Facebook 360 - Modern World Consultin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E" dirty="0"/>
          </a:p>
        </p:txBody>
      </p:sp>
      <p:sp>
        <p:nvSpPr>
          <p:cNvPr id="8" name="Rectangle 1">
            <a:extLst>
              <a:ext uri="{FF2B5EF4-FFF2-40B4-BE49-F238E27FC236}">
                <a16:creationId xmlns="" xmlns:a16="http://schemas.microsoft.com/office/drawing/2014/main" id="{D6DF8C2D-0E08-4375-8D8B-36DCBD3A21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8050"/>
            <a:ext cx="65" cy="3410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6348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79128"/>
            <a:ext cx="1857153" cy="692727"/>
          </a:xfrm>
          <a:prstGeom prst="rect">
            <a:avLst/>
          </a:prstGeom>
        </p:spPr>
      </p:pic>
      <p:sp>
        <p:nvSpPr>
          <p:cNvPr id="205" name="Rectangle 7">
            <a:extLst>
              <a:ext uri="{FF2B5EF4-FFF2-40B4-BE49-F238E27FC236}">
                <a16:creationId xmlns="" xmlns:a16="http://schemas.microsoft.com/office/drawing/2014/main" id="{5632B398-AD24-680E-31E5-5276F0A18F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22960" y="236308"/>
            <a:ext cx="3338513" cy="252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3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Omnidirectional Mulsemedia Platform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06" name="Freeform 8">
            <a:extLst>
              <a:ext uri="{FF2B5EF4-FFF2-40B4-BE49-F238E27FC236}">
                <a16:creationId xmlns="" xmlns:a16="http://schemas.microsoft.com/office/drawing/2014/main" id="{3E47D0B6-6574-C2FA-EFB0-A70643BBE588}"/>
              </a:ext>
            </a:extLst>
          </p:cNvPr>
          <p:cNvSpPr>
            <a:spLocks/>
          </p:cNvSpPr>
          <p:nvPr/>
        </p:nvSpPr>
        <p:spPr bwMode="auto">
          <a:xfrm>
            <a:off x="6446610" y="25400"/>
            <a:ext cx="5624513" cy="6128328"/>
          </a:xfrm>
          <a:custGeom>
            <a:avLst/>
            <a:gdLst>
              <a:gd name="T0" fmla="*/ 114 w 12482"/>
              <a:gd name="T1" fmla="*/ 14402 h 14402"/>
              <a:gd name="T2" fmla="*/ 12354 w 12482"/>
              <a:gd name="T3" fmla="*/ 14402 h 14402"/>
              <a:gd name="T4" fmla="*/ 12360 w 12482"/>
              <a:gd name="T5" fmla="*/ 14400 h 14402"/>
              <a:gd name="T6" fmla="*/ 12480 w 12482"/>
              <a:gd name="T7" fmla="*/ 14280 h 14402"/>
              <a:gd name="T8" fmla="*/ 12480 w 12482"/>
              <a:gd name="T9" fmla="*/ 14280 h 14402"/>
              <a:gd name="T10" fmla="*/ 12482 w 12482"/>
              <a:gd name="T11" fmla="*/ 14274 h 14402"/>
              <a:gd name="T12" fmla="*/ 12482 w 12482"/>
              <a:gd name="T13" fmla="*/ 114 h 14402"/>
              <a:gd name="T14" fmla="*/ 12480 w 12482"/>
              <a:gd name="T15" fmla="*/ 120 h 14402"/>
              <a:gd name="T16" fmla="*/ 12360 w 12482"/>
              <a:gd name="T17" fmla="*/ 0 h 14402"/>
              <a:gd name="T18" fmla="*/ 12354 w 12482"/>
              <a:gd name="T19" fmla="*/ 2 h 14402"/>
              <a:gd name="T20" fmla="*/ 114 w 12482"/>
              <a:gd name="T21" fmla="*/ 2 h 14402"/>
              <a:gd name="T22" fmla="*/ 120 w 12482"/>
              <a:gd name="T23" fmla="*/ 0 h 14402"/>
              <a:gd name="T24" fmla="*/ 0 w 12482"/>
              <a:gd name="T25" fmla="*/ 120 h 14402"/>
              <a:gd name="T26" fmla="*/ 2 w 12482"/>
              <a:gd name="T27" fmla="*/ 114 h 14402"/>
              <a:gd name="T28" fmla="*/ 2 w 12482"/>
              <a:gd name="T29" fmla="*/ 14274 h 14402"/>
              <a:gd name="T30" fmla="*/ 0 w 12482"/>
              <a:gd name="T31" fmla="*/ 14280 h 14402"/>
              <a:gd name="T32" fmla="*/ 120 w 12482"/>
              <a:gd name="T33" fmla="*/ 14400 h 14402"/>
              <a:gd name="T34" fmla="*/ 114 w 12482"/>
              <a:gd name="T35" fmla="*/ 14402 h 144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2482" h="14402">
                <a:moveTo>
                  <a:pt x="114" y="14402"/>
                </a:moveTo>
                <a:lnTo>
                  <a:pt x="12354" y="14402"/>
                </a:lnTo>
                <a:lnTo>
                  <a:pt x="12360" y="14400"/>
                </a:lnTo>
                <a:cubicBezTo>
                  <a:pt x="12427" y="14400"/>
                  <a:pt x="12480" y="14347"/>
                  <a:pt x="12480" y="14280"/>
                </a:cubicBezTo>
                <a:cubicBezTo>
                  <a:pt x="12480" y="14280"/>
                  <a:pt x="12480" y="14280"/>
                  <a:pt x="12480" y="14280"/>
                </a:cubicBezTo>
                <a:lnTo>
                  <a:pt x="12482" y="14274"/>
                </a:lnTo>
                <a:lnTo>
                  <a:pt x="12482" y="114"/>
                </a:lnTo>
                <a:lnTo>
                  <a:pt x="12480" y="120"/>
                </a:lnTo>
                <a:cubicBezTo>
                  <a:pt x="12480" y="54"/>
                  <a:pt x="12427" y="0"/>
                  <a:pt x="12360" y="0"/>
                </a:cubicBezTo>
                <a:lnTo>
                  <a:pt x="12354" y="2"/>
                </a:lnTo>
                <a:lnTo>
                  <a:pt x="114" y="2"/>
                </a:lnTo>
                <a:lnTo>
                  <a:pt x="120" y="0"/>
                </a:lnTo>
                <a:cubicBezTo>
                  <a:pt x="54" y="0"/>
                  <a:pt x="0" y="54"/>
                  <a:pt x="0" y="120"/>
                </a:cubicBezTo>
                <a:lnTo>
                  <a:pt x="2" y="114"/>
                </a:lnTo>
                <a:lnTo>
                  <a:pt x="2" y="14274"/>
                </a:lnTo>
                <a:lnTo>
                  <a:pt x="0" y="14280"/>
                </a:lnTo>
                <a:cubicBezTo>
                  <a:pt x="0" y="14347"/>
                  <a:pt x="54" y="14400"/>
                  <a:pt x="120" y="14400"/>
                </a:cubicBezTo>
                <a:lnTo>
                  <a:pt x="114" y="14402"/>
                </a:lnTo>
                <a:close/>
              </a:path>
            </a:pathLst>
          </a:custGeom>
          <a:solidFill>
            <a:srgbClr val="DDD6E5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E"/>
          </a:p>
        </p:txBody>
      </p:sp>
      <p:sp>
        <p:nvSpPr>
          <p:cNvPr id="208" name="Freeform 10">
            <a:extLst>
              <a:ext uri="{FF2B5EF4-FFF2-40B4-BE49-F238E27FC236}">
                <a16:creationId xmlns="" xmlns:a16="http://schemas.microsoft.com/office/drawing/2014/main" id="{01D5164F-94EF-1ABA-361D-B0BCD009518B}"/>
              </a:ext>
            </a:extLst>
          </p:cNvPr>
          <p:cNvSpPr>
            <a:spLocks noEditPoints="1"/>
          </p:cNvSpPr>
          <p:nvPr/>
        </p:nvSpPr>
        <p:spPr bwMode="auto">
          <a:xfrm>
            <a:off x="6438673" y="2754083"/>
            <a:ext cx="5640388" cy="14288"/>
          </a:xfrm>
          <a:custGeom>
            <a:avLst/>
            <a:gdLst>
              <a:gd name="T0" fmla="*/ 240 w 12512"/>
              <a:gd name="T1" fmla="*/ 32 h 32"/>
              <a:gd name="T2" fmla="*/ 400 w 12512"/>
              <a:gd name="T3" fmla="*/ 0 h 32"/>
              <a:gd name="T4" fmla="*/ 400 w 12512"/>
              <a:gd name="T5" fmla="*/ 32 h 32"/>
              <a:gd name="T6" fmla="*/ 1008 w 12512"/>
              <a:gd name="T7" fmla="*/ 0 h 32"/>
              <a:gd name="T8" fmla="*/ 768 w 12512"/>
              <a:gd name="T9" fmla="*/ 16 h 32"/>
              <a:gd name="T10" fmla="*/ 1408 w 12512"/>
              <a:gd name="T11" fmla="*/ 16 h 32"/>
              <a:gd name="T12" fmla="*/ 1168 w 12512"/>
              <a:gd name="T13" fmla="*/ 0 h 32"/>
              <a:gd name="T14" fmla="*/ 1776 w 12512"/>
              <a:gd name="T15" fmla="*/ 32 h 32"/>
              <a:gd name="T16" fmla="*/ 1936 w 12512"/>
              <a:gd name="T17" fmla="*/ 0 h 32"/>
              <a:gd name="T18" fmla="*/ 1936 w 12512"/>
              <a:gd name="T19" fmla="*/ 32 h 32"/>
              <a:gd name="T20" fmla="*/ 2544 w 12512"/>
              <a:gd name="T21" fmla="*/ 0 h 32"/>
              <a:gd name="T22" fmla="*/ 2304 w 12512"/>
              <a:gd name="T23" fmla="*/ 16 h 32"/>
              <a:gd name="T24" fmla="*/ 2944 w 12512"/>
              <a:gd name="T25" fmla="*/ 16 h 32"/>
              <a:gd name="T26" fmla="*/ 2704 w 12512"/>
              <a:gd name="T27" fmla="*/ 0 h 32"/>
              <a:gd name="T28" fmla="*/ 3312 w 12512"/>
              <a:gd name="T29" fmla="*/ 32 h 32"/>
              <a:gd name="T30" fmla="*/ 3472 w 12512"/>
              <a:gd name="T31" fmla="*/ 0 h 32"/>
              <a:gd name="T32" fmla="*/ 3472 w 12512"/>
              <a:gd name="T33" fmla="*/ 32 h 32"/>
              <a:gd name="T34" fmla="*/ 4080 w 12512"/>
              <a:gd name="T35" fmla="*/ 0 h 32"/>
              <a:gd name="T36" fmla="*/ 3840 w 12512"/>
              <a:gd name="T37" fmla="*/ 16 h 32"/>
              <a:gd name="T38" fmla="*/ 4480 w 12512"/>
              <a:gd name="T39" fmla="*/ 16 h 32"/>
              <a:gd name="T40" fmla="*/ 4240 w 12512"/>
              <a:gd name="T41" fmla="*/ 0 h 32"/>
              <a:gd name="T42" fmla="*/ 4848 w 12512"/>
              <a:gd name="T43" fmla="*/ 32 h 32"/>
              <a:gd name="T44" fmla="*/ 5008 w 12512"/>
              <a:gd name="T45" fmla="*/ 0 h 32"/>
              <a:gd name="T46" fmla="*/ 5008 w 12512"/>
              <a:gd name="T47" fmla="*/ 32 h 32"/>
              <a:gd name="T48" fmla="*/ 5616 w 12512"/>
              <a:gd name="T49" fmla="*/ 0 h 32"/>
              <a:gd name="T50" fmla="*/ 5376 w 12512"/>
              <a:gd name="T51" fmla="*/ 16 h 32"/>
              <a:gd name="T52" fmla="*/ 6016 w 12512"/>
              <a:gd name="T53" fmla="*/ 16 h 32"/>
              <a:gd name="T54" fmla="*/ 5776 w 12512"/>
              <a:gd name="T55" fmla="*/ 0 h 32"/>
              <a:gd name="T56" fmla="*/ 6384 w 12512"/>
              <a:gd name="T57" fmla="*/ 32 h 32"/>
              <a:gd name="T58" fmla="*/ 6544 w 12512"/>
              <a:gd name="T59" fmla="*/ 0 h 32"/>
              <a:gd name="T60" fmla="*/ 6544 w 12512"/>
              <a:gd name="T61" fmla="*/ 32 h 32"/>
              <a:gd name="T62" fmla="*/ 7152 w 12512"/>
              <a:gd name="T63" fmla="*/ 0 h 32"/>
              <a:gd name="T64" fmla="*/ 6912 w 12512"/>
              <a:gd name="T65" fmla="*/ 16 h 32"/>
              <a:gd name="T66" fmla="*/ 7552 w 12512"/>
              <a:gd name="T67" fmla="*/ 16 h 32"/>
              <a:gd name="T68" fmla="*/ 7312 w 12512"/>
              <a:gd name="T69" fmla="*/ 0 h 32"/>
              <a:gd name="T70" fmla="*/ 7920 w 12512"/>
              <a:gd name="T71" fmla="*/ 32 h 32"/>
              <a:gd name="T72" fmla="*/ 8080 w 12512"/>
              <a:gd name="T73" fmla="*/ 0 h 32"/>
              <a:gd name="T74" fmla="*/ 8080 w 12512"/>
              <a:gd name="T75" fmla="*/ 32 h 32"/>
              <a:gd name="T76" fmla="*/ 8688 w 12512"/>
              <a:gd name="T77" fmla="*/ 0 h 32"/>
              <a:gd name="T78" fmla="*/ 8448 w 12512"/>
              <a:gd name="T79" fmla="*/ 16 h 32"/>
              <a:gd name="T80" fmla="*/ 9088 w 12512"/>
              <a:gd name="T81" fmla="*/ 16 h 32"/>
              <a:gd name="T82" fmla="*/ 8848 w 12512"/>
              <a:gd name="T83" fmla="*/ 0 h 32"/>
              <a:gd name="T84" fmla="*/ 9456 w 12512"/>
              <a:gd name="T85" fmla="*/ 32 h 32"/>
              <a:gd name="T86" fmla="*/ 9616 w 12512"/>
              <a:gd name="T87" fmla="*/ 0 h 32"/>
              <a:gd name="T88" fmla="*/ 9616 w 12512"/>
              <a:gd name="T89" fmla="*/ 32 h 32"/>
              <a:gd name="T90" fmla="*/ 10224 w 12512"/>
              <a:gd name="T91" fmla="*/ 0 h 32"/>
              <a:gd name="T92" fmla="*/ 9984 w 12512"/>
              <a:gd name="T93" fmla="*/ 16 h 32"/>
              <a:gd name="T94" fmla="*/ 10624 w 12512"/>
              <a:gd name="T95" fmla="*/ 16 h 32"/>
              <a:gd name="T96" fmla="*/ 10384 w 12512"/>
              <a:gd name="T97" fmla="*/ 0 h 32"/>
              <a:gd name="T98" fmla="*/ 10992 w 12512"/>
              <a:gd name="T99" fmla="*/ 32 h 32"/>
              <a:gd name="T100" fmla="*/ 11152 w 12512"/>
              <a:gd name="T101" fmla="*/ 0 h 32"/>
              <a:gd name="T102" fmla="*/ 11152 w 12512"/>
              <a:gd name="T103" fmla="*/ 32 h 32"/>
              <a:gd name="T104" fmla="*/ 11760 w 12512"/>
              <a:gd name="T105" fmla="*/ 0 h 32"/>
              <a:gd name="T106" fmla="*/ 11520 w 12512"/>
              <a:gd name="T107" fmla="*/ 16 h 32"/>
              <a:gd name="T108" fmla="*/ 12160 w 12512"/>
              <a:gd name="T109" fmla="*/ 16 h 32"/>
              <a:gd name="T110" fmla="*/ 11920 w 12512"/>
              <a:gd name="T111" fmla="*/ 0 h 32"/>
              <a:gd name="T112" fmla="*/ 12496 w 12512"/>
              <a:gd name="T113" fmla="*/ 32 h 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12512" h="32">
                <a:moveTo>
                  <a:pt x="16" y="0"/>
                </a:moveTo>
                <a:lnTo>
                  <a:pt x="240" y="0"/>
                </a:lnTo>
                <a:cubicBezTo>
                  <a:pt x="249" y="0"/>
                  <a:pt x="256" y="8"/>
                  <a:pt x="256" y="16"/>
                </a:cubicBezTo>
                <a:cubicBezTo>
                  <a:pt x="256" y="25"/>
                  <a:pt x="249" y="32"/>
                  <a:pt x="240" y="32"/>
                </a:cubicBezTo>
                <a:lnTo>
                  <a:pt x="16" y="32"/>
                </a:lnTo>
                <a:cubicBezTo>
                  <a:pt x="8" y="32"/>
                  <a:pt x="0" y="25"/>
                  <a:pt x="0" y="16"/>
                </a:cubicBezTo>
                <a:cubicBezTo>
                  <a:pt x="0" y="8"/>
                  <a:pt x="8" y="0"/>
                  <a:pt x="16" y="0"/>
                </a:cubicBezTo>
                <a:close/>
                <a:moveTo>
                  <a:pt x="400" y="0"/>
                </a:moveTo>
                <a:lnTo>
                  <a:pt x="624" y="0"/>
                </a:lnTo>
                <a:cubicBezTo>
                  <a:pt x="633" y="0"/>
                  <a:pt x="640" y="8"/>
                  <a:pt x="640" y="16"/>
                </a:cubicBezTo>
                <a:cubicBezTo>
                  <a:pt x="640" y="25"/>
                  <a:pt x="633" y="32"/>
                  <a:pt x="624" y="32"/>
                </a:cubicBezTo>
                <a:lnTo>
                  <a:pt x="400" y="32"/>
                </a:lnTo>
                <a:cubicBezTo>
                  <a:pt x="392" y="32"/>
                  <a:pt x="384" y="25"/>
                  <a:pt x="384" y="16"/>
                </a:cubicBezTo>
                <a:cubicBezTo>
                  <a:pt x="384" y="8"/>
                  <a:pt x="392" y="0"/>
                  <a:pt x="400" y="0"/>
                </a:cubicBezTo>
                <a:close/>
                <a:moveTo>
                  <a:pt x="784" y="0"/>
                </a:moveTo>
                <a:lnTo>
                  <a:pt x="1008" y="0"/>
                </a:lnTo>
                <a:cubicBezTo>
                  <a:pt x="1017" y="0"/>
                  <a:pt x="1024" y="8"/>
                  <a:pt x="1024" y="16"/>
                </a:cubicBezTo>
                <a:cubicBezTo>
                  <a:pt x="1024" y="25"/>
                  <a:pt x="1017" y="32"/>
                  <a:pt x="1008" y="32"/>
                </a:cubicBezTo>
                <a:lnTo>
                  <a:pt x="784" y="32"/>
                </a:lnTo>
                <a:cubicBezTo>
                  <a:pt x="776" y="32"/>
                  <a:pt x="768" y="25"/>
                  <a:pt x="768" y="16"/>
                </a:cubicBezTo>
                <a:cubicBezTo>
                  <a:pt x="768" y="8"/>
                  <a:pt x="776" y="0"/>
                  <a:pt x="784" y="0"/>
                </a:cubicBezTo>
                <a:close/>
                <a:moveTo>
                  <a:pt x="1168" y="0"/>
                </a:moveTo>
                <a:lnTo>
                  <a:pt x="1392" y="0"/>
                </a:lnTo>
                <a:cubicBezTo>
                  <a:pt x="1401" y="0"/>
                  <a:pt x="1408" y="8"/>
                  <a:pt x="1408" y="16"/>
                </a:cubicBezTo>
                <a:cubicBezTo>
                  <a:pt x="1408" y="25"/>
                  <a:pt x="1401" y="32"/>
                  <a:pt x="1392" y="32"/>
                </a:cubicBezTo>
                <a:lnTo>
                  <a:pt x="1168" y="32"/>
                </a:lnTo>
                <a:cubicBezTo>
                  <a:pt x="1160" y="32"/>
                  <a:pt x="1152" y="25"/>
                  <a:pt x="1152" y="16"/>
                </a:cubicBezTo>
                <a:cubicBezTo>
                  <a:pt x="1152" y="8"/>
                  <a:pt x="1160" y="0"/>
                  <a:pt x="1168" y="0"/>
                </a:cubicBezTo>
                <a:close/>
                <a:moveTo>
                  <a:pt x="1552" y="0"/>
                </a:moveTo>
                <a:lnTo>
                  <a:pt x="1776" y="0"/>
                </a:lnTo>
                <a:cubicBezTo>
                  <a:pt x="1785" y="0"/>
                  <a:pt x="1792" y="8"/>
                  <a:pt x="1792" y="16"/>
                </a:cubicBezTo>
                <a:cubicBezTo>
                  <a:pt x="1792" y="25"/>
                  <a:pt x="1785" y="32"/>
                  <a:pt x="1776" y="32"/>
                </a:cubicBezTo>
                <a:lnTo>
                  <a:pt x="1552" y="32"/>
                </a:lnTo>
                <a:cubicBezTo>
                  <a:pt x="1544" y="32"/>
                  <a:pt x="1536" y="25"/>
                  <a:pt x="1536" y="16"/>
                </a:cubicBezTo>
                <a:cubicBezTo>
                  <a:pt x="1536" y="8"/>
                  <a:pt x="1544" y="0"/>
                  <a:pt x="1552" y="0"/>
                </a:cubicBezTo>
                <a:close/>
                <a:moveTo>
                  <a:pt x="1936" y="0"/>
                </a:moveTo>
                <a:lnTo>
                  <a:pt x="2160" y="0"/>
                </a:lnTo>
                <a:cubicBezTo>
                  <a:pt x="2169" y="0"/>
                  <a:pt x="2176" y="8"/>
                  <a:pt x="2176" y="16"/>
                </a:cubicBezTo>
                <a:cubicBezTo>
                  <a:pt x="2176" y="25"/>
                  <a:pt x="2169" y="32"/>
                  <a:pt x="2160" y="32"/>
                </a:cubicBezTo>
                <a:lnTo>
                  <a:pt x="1936" y="32"/>
                </a:lnTo>
                <a:cubicBezTo>
                  <a:pt x="1928" y="32"/>
                  <a:pt x="1920" y="25"/>
                  <a:pt x="1920" y="16"/>
                </a:cubicBezTo>
                <a:cubicBezTo>
                  <a:pt x="1920" y="8"/>
                  <a:pt x="1928" y="0"/>
                  <a:pt x="1936" y="0"/>
                </a:cubicBezTo>
                <a:close/>
                <a:moveTo>
                  <a:pt x="2320" y="0"/>
                </a:moveTo>
                <a:lnTo>
                  <a:pt x="2544" y="0"/>
                </a:lnTo>
                <a:cubicBezTo>
                  <a:pt x="2553" y="0"/>
                  <a:pt x="2560" y="8"/>
                  <a:pt x="2560" y="16"/>
                </a:cubicBezTo>
                <a:cubicBezTo>
                  <a:pt x="2560" y="25"/>
                  <a:pt x="2553" y="32"/>
                  <a:pt x="2544" y="32"/>
                </a:cubicBezTo>
                <a:lnTo>
                  <a:pt x="2320" y="32"/>
                </a:lnTo>
                <a:cubicBezTo>
                  <a:pt x="2312" y="32"/>
                  <a:pt x="2304" y="25"/>
                  <a:pt x="2304" y="16"/>
                </a:cubicBezTo>
                <a:cubicBezTo>
                  <a:pt x="2304" y="8"/>
                  <a:pt x="2312" y="0"/>
                  <a:pt x="2320" y="0"/>
                </a:cubicBezTo>
                <a:close/>
                <a:moveTo>
                  <a:pt x="2704" y="0"/>
                </a:moveTo>
                <a:lnTo>
                  <a:pt x="2928" y="0"/>
                </a:lnTo>
                <a:cubicBezTo>
                  <a:pt x="2937" y="0"/>
                  <a:pt x="2944" y="8"/>
                  <a:pt x="2944" y="16"/>
                </a:cubicBezTo>
                <a:cubicBezTo>
                  <a:pt x="2944" y="25"/>
                  <a:pt x="2937" y="32"/>
                  <a:pt x="2928" y="32"/>
                </a:cubicBezTo>
                <a:lnTo>
                  <a:pt x="2704" y="32"/>
                </a:lnTo>
                <a:cubicBezTo>
                  <a:pt x="2696" y="32"/>
                  <a:pt x="2688" y="25"/>
                  <a:pt x="2688" y="16"/>
                </a:cubicBezTo>
                <a:cubicBezTo>
                  <a:pt x="2688" y="8"/>
                  <a:pt x="2696" y="0"/>
                  <a:pt x="2704" y="0"/>
                </a:cubicBezTo>
                <a:close/>
                <a:moveTo>
                  <a:pt x="3088" y="0"/>
                </a:moveTo>
                <a:lnTo>
                  <a:pt x="3312" y="0"/>
                </a:lnTo>
                <a:cubicBezTo>
                  <a:pt x="3321" y="0"/>
                  <a:pt x="3328" y="8"/>
                  <a:pt x="3328" y="16"/>
                </a:cubicBezTo>
                <a:cubicBezTo>
                  <a:pt x="3328" y="25"/>
                  <a:pt x="3321" y="32"/>
                  <a:pt x="3312" y="32"/>
                </a:cubicBezTo>
                <a:lnTo>
                  <a:pt x="3088" y="32"/>
                </a:lnTo>
                <a:cubicBezTo>
                  <a:pt x="3080" y="32"/>
                  <a:pt x="3072" y="25"/>
                  <a:pt x="3072" y="16"/>
                </a:cubicBezTo>
                <a:cubicBezTo>
                  <a:pt x="3072" y="8"/>
                  <a:pt x="3080" y="0"/>
                  <a:pt x="3088" y="0"/>
                </a:cubicBezTo>
                <a:close/>
                <a:moveTo>
                  <a:pt x="3472" y="0"/>
                </a:moveTo>
                <a:lnTo>
                  <a:pt x="3696" y="0"/>
                </a:lnTo>
                <a:cubicBezTo>
                  <a:pt x="3705" y="0"/>
                  <a:pt x="3712" y="8"/>
                  <a:pt x="3712" y="16"/>
                </a:cubicBezTo>
                <a:cubicBezTo>
                  <a:pt x="3712" y="25"/>
                  <a:pt x="3705" y="32"/>
                  <a:pt x="3696" y="32"/>
                </a:cubicBezTo>
                <a:lnTo>
                  <a:pt x="3472" y="32"/>
                </a:lnTo>
                <a:cubicBezTo>
                  <a:pt x="3464" y="32"/>
                  <a:pt x="3456" y="25"/>
                  <a:pt x="3456" y="16"/>
                </a:cubicBezTo>
                <a:cubicBezTo>
                  <a:pt x="3456" y="8"/>
                  <a:pt x="3464" y="0"/>
                  <a:pt x="3472" y="0"/>
                </a:cubicBezTo>
                <a:close/>
                <a:moveTo>
                  <a:pt x="3856" y="0"/>
                </a:moveTo>
                <a:lnTo>
                  <a:pt x="4080" y="0"/>
                </a:lnTo>
                <a:cubicBezTo>
                  <a:pt x="4089" y="0"/>
                  <a:pt x="4096" y="8"/>
                  <a:pt x="4096" y="16"/>
                </a:cubicBezTo>
                <a:cubicBezTo>
                  <a:pt x="4096" y="25"/>
                  <a:pt x="4089" y="32"/>
                  <a:pt x="4080" y="32"/>
                </a:cubicBezTo>
                <a:lnTo>
                  <a:pt x="3856" y="32"/>
                </a:lnTo>
                <a:cubicBezTo>
                  <a:pt x="3848" y="32"/>
                  <a:pt x="3840" y="25"/>
                  <a:pt x="3840" y="16"/>
                </a:cubicBezTo>
                <a:cubicBezTo>
                  <a:pt x="3840" y="8"/>
                  <a:pt x="3848" y="0"/>
                  <a:pt x="3856" y="0"/>
                </a:cubicBezTo>
                <a:close/>
                <a:moveTo>
                  <a:pt x="4240" y="0"/>
                </a:moveTo>
                <a:lnTo>
                  <a:pt x="4464" y="0"/>
                </a:lnTo>
                <a:cubicBezTo>
                  <a:pt x="4473" y="0"/>
                  <a:pt x="4480" y="8"/>
                  <a:pt x="4480" y="16"/>
                </a:cubicBezTo>
                <a:cubicBezTo>
                  <a:pt x="4480" y="25"/>
                  <a:pt x="4473" y="32"/>
                  <a:pt x="4464" y="32"/>
                </a:cubicBezTo>
                <a:lnTo>
                  <a:pt x="4240" y="32"/>
                </a:lnTo>
                <a:cubicBezTo>
                  <a:pt x="4232" y="32"/>
                  <a:pt x="4224" y="25"/>
                  <a:pt x="4224" y="16"/>
                </a:cubicBezTo>
                <a:cubicBezTo>
                  <a:pt x="4224" y="8"/>
                  <a:pt x="4232" y="0"/>
                  <a:pt x="4240" y="0"/>
                </a:cubicBezTo>
                <a:close/>
                <a:moveTo>
                  <a:pt x="4624" y="0"/>
                </a:moveTo>
                <a:lnTo>
                  <a:pt x="4848" y="0"/>
                </a:lnTo>
                <a:cubicBezTo>
                  <a:pt x="4857" y="0"/>
                  <a:pt x="4864" y="8"/>
                  <a:pt x="4864" y="16"/>
                </a:cubicBezTo>
                <a:cubicBezTo>
                  <a:pt x="4864" y="25"/>
                  <a:pt x="4857" y="32"/>
                  <a:pt x="4848" y="32"/>
                </a:cubicBezTo>
                <a:lnTo>
                  <a:pt x="4624" y="32"/>
                </a:lnTo>
                <a:cubicBezTo>
                  <a:pt x="4616" y="32"/>
                  <a:pt x="4608" y="25"/>
                  <a:pt x="4608" y="16"/>
                </a:cubicBezTo>
                <a:cubicBezTo>
                  <a:pt x="4608" y="8"/>
                  <a:pt x="4616" y="0"/>
                  <a:pt x="4624" y="0"/>
                </a:cubicBezTo>
                <a:close/>
                <a:moveTo>
                  <a:pt x="5008" y="0"/>
                </a:moveTo>
                <a:lnTo>
                  <a:pt x="5232" y="0"/>
                </a:lnTo>
                <a:cubicBezTo>
                  <a:pt x="5241" y="0"/>
                  <a:pt x="5248" y="8"/>
                  <a:pt x="5248" y="16"/>
                </a:cubicBezTo>
                <a:cubicBezTo>
                  <a:pt x="5248" y="25"/>
                  <a:pt x="5241" y="32"/>
                  <a:pt x="5232" y="32"/>
                </a:cubicBezTo>
                <a:lnTo>
                  <a:pt x="5008" y="32"/>
                </a:lnTo>
                <a:cubicBezTo>
                  <a:pt x="5000" y="32"/>
                  <a:pt x="4992" y="25"/>
                  <a:pt x="4992" y="16"/>
                </a:cubicBezTo>
                <a:cubicBezTo>
                  <a:pt x="4992" y="8"/>
                  <a:pt x="5000" y="0"/>
                  <a:pt x="5008" y="0"/>
                </a:cubicBezTo>
                <a:close/>
                <a:moveTo>
                  <a:pt x="5392" y="0"/>
                </a:moveTo>
                <a:lnTo>
                  <a:pt x="5616" y="0"/>
                </a:lnTo>
                <a:cubicBezTo>
                  <a:pt x="5625" y="0"/>
                  <a:pt x="5632" y="8"/>
                  <a:pt x="5632" y="16"/>
                </a:cubicBezTo>
                <a:cubicBezTo>
                  <a:pt x="5632" y="25"/>
                  <a:pt x="5625" y="32"/>
                  <a:pt x="5616" y="32"/>
                </a:cubicBezTo>
                <a:lnTo>
                  <a:pt x="5392" y="32"/>
                </a:lnTo>
                <a:cubicBezTo>
                  <a:pt x="5384" y="32"/>
                  <a:pt x="5376" y="25"/>
                  <a:pt x="5376" y="16"/>
                </a:cubicBezTo>
                <a:cubicBezTo>
                  <a:pt x="5376" y="8"/>
                  <a:pt x="5384" y="0"/>
                  <a:pt x="5392" y="0"/>
                </a:cubicBezTo>
                <a:close/>
                <a:moveTo>
                  <a:pt x="5776" y="0"/>
                </a:moveTo>
                <a:lnTo>
                  <a:pt x="6000" y="0"/>
                </a:lnTo>
                <a:cubicBezTo>
                  <a:pt x="6009" y="0"/>
                  <a:pt x="6016" y="8"/>
                  <a:pt x="6016" y="16"/>
                </a:cubicBezTo>
                <a:cubicBezTo>
                  <a:pt x="6016" y="25"/>
                  <a:pt x="6009" y="32"/>
                  <a:pt x="6000" y="32"/>
                </a:cubicBezTo>
                <a:lnTo>
                  <a:pt x="5776" y="32"/>
                </a:lnTo>
                <a:cubicBezTo>
                  <a:pt x="5768" y="32"/>
                  <a:pt x="5760" y="25"/>
                  <a:pt x="5760" y="16"/>
                </a:cubicBezTo>
                <a:cubicBezTo>
                  <a:pt x="5760" y="8"/>
                  <a:pt x="5768" y="0"/>
                  <a:pt x="5776" y="0"/>
                </a:cubicBezTo>
                <a:close/>
                <a:moveTo>
                  <a:pt x="6160" y="0"/>
                </a:moveTo>
                <a:lnTo>
                  <a:pt x="6384" y="0"/>
                </a:lnTo>
                <a:cubicBezTo>
                  <a:pt x="6393" y="0"/>
                  <a:pt x="6400" y="8"/>
                  <a:pt x="6400" y="16"/>
                </a:cubicBezTo>
                <a:cubicBezTo>
                  <a:pt x="6400" y="25"/>
                  <a:pt x="6393" y="32"/>
                  <a:pt x="6384" y="32"/>
                </a:cubicBezTo>
                <a:lnTo>
                  <a:pt x="6160" y="32"/>
                </a:lnTo>
                <a:cubicBezTo>
                  <a:pt x="6152" y="32"/>
                  <a:pt x="6144" y="25"/>
                  <a:pt x="6144" y="16"/>
                </a:cubicBezTo>
                <a:cubicBezTo>
                  <a:pt x="6144" y="8"/>
                  <a:pt x="6152" y="0"/>
                  <a:pt x="6160" y="0"/>
                </a:cubicBezTo>
                <a:close/>
                <a:moveTo>
                  <a:pt x="6544" y="0"/>
                </a:moveTo>
                <a:lnTo>
                  <a:pt x="6768" y="0"/>
                </a:lnTo>
                <a:cubicBezTo>
                  <a:pt x="6777" y="0"/>
                  <a:pt x="6784" y="8"/>
                  <a:pt x="6784" y="16"/>
                </a:cubicBezTo>
                <a:cubicBezTo>
                  <a:pt x="6784" y="25"/>
                  <a:pt x="6777" y="32"/>
                  <a:pt x="6768" y="32"/>
                </a:cubicBezTo>
                <a:lnTo>
                  <a:pt x="6544" y="32"/>
                </a:lnTo>
                <a:cubicBezTo>
                  <a:pt x="6536" y="32"/>
                  <a:pt x="6528" y="25"/>
                  <a:pt x="6528" y="16"/>
                </a:cubicBezTo>
                <a:cubicBezTo>
                  <a:pt x="6528" y="8"/>
                  <a:pt x="6536" y="0"/>
                  <a:pt x="6544" y="0"/>
                </a:cubicBezTo>
                <a:close/>
                <a:moveTo>
                  <a:pt x="6928" y="0"/>
                </a:moveTo>
                <a:lnTo>
                  <a:pt x="7152" y="0"/>
                </a:lnTo>
                <a:cubicBezTo>
                  <a:pt x="7161" y="0"/>
                  <a:pt x="7168" y="8"/>
                  <a:pt x="7168" y="16"/>
                </a:cubicBezTo>
                <a:cubicBezTo>
                  <a:pt x="7168" y="25"/>
                  <a:pt x="7161" y="32"/>
                  <a:pt x="7152" y="32"/>
                </a:cubicBezTo>
                <a:lnTo>
                  <a:pt x="6928" y="32"/>
                </a:lnTo>
                <a:cubicBezTo>
                  <a:pt x="6920" y="32"/>
                  <a:pt x="6912" y="25"/>
                  <a:pt x="6912" y="16"/>
                </a:cubicBezTo>
                <a:cubicBezTo>
                  <a:pt x="6912" y="8"/>
                  <a:pt x="6920" y="0"/>
                  <a:pt x="6928" y="0"/>
                </a:cubicBezTo>
                <a:close/>
                <a:moveTo>
                  <a:pt x="7312" y="0"/>
                </a:moveTo>
                <a:lnTo>
                  <a:pt x="7536" y="0"/>
                </a:lnTo>
                <a:cubicBezTo>
                  <a:pt x="7545" y="0"/>
                  <a:pt x="7552" y="8"/>
                  <a:pt x="7552" y="16"/>
                </a:cubicBezTo>
                <a:cubicBezTo>
                  <a:pt x="7552" y="25"/>
                  <a:pt x="7545" y="32"/>
                  <a:pt x="7536" y="32"/>
                </a:cubicBezTo>
                <a:lnTo>
                  <a:pt x="7312" y="32"/>
                </a:lnTo>
                <a:cubicBezTo>
                  <a:pt x="7304" y="32"/>
                  <a:pt x="7296" y="25"/>
                  <a:pt x="7296" y="16"/>
                </a:cubicBezTo>
                <a:cubicBezTo>
                  <a:pt x="7296" y="8"/>
                  <a:pt x="7304" y="0"/>
                  <a:pt x="7312" y="0"/>
                </a:cubicBezTo>
                <a:close/>
                <a:moveTo>
                  <a:pt x="7696" y="0"/>
                </a:moveTo>
                <a:lnTo>
                  <a:pt x="7920" y="0"/>
                </a:lnTo>
                <a:cubicBezTo>
                  <a:pt x="7929" y="0"/>
                  <a:pt x="7936" y="8"/>
                  <a:pt x="7936" y="16"/>
                </a:cubicBezTo>
                <a:cubicBezTo>
                  <a:pt x="7936" y="25"/>
                  <a:pt x="7929" y="32"/>
                  <a:pt x="7920" y="32"/>
                </a:cubicBezTo>
                <a:lnTo>
                  <a:pt x="7696" y="32"/>
                </a:lnTo>
                <a:cubicBezTo>
                  <a:pt x="7688" y="32"/>
                  <a:pt x="7680" y="25"/>
                  <a:pt x="7680" y="16"/>
                </a:cubicBezTo>
                <a:cubicBezTo>
                  <a:pt x="7680" y="8"/>
                  <a:pt x="7688" y="0"/>
                  <a:pt x="7696" y="0"/>
                </a:cubicBezTo>
                <a:close/>
                <a:moveTo>
                  <a:pt x="8080" y="0"/>
                </a:moveTo>
                <a:lnTo>
                  <a:pt x="8304" y="0"/>
                </a:lnTo>
                <a:cubicBezTo>
                  <a:pt x="8313" y="0"/>
                  <a:pt x="8320" y="8"/>
                  <a:pt x="8320" y="16"/>
                </a:cubicBezTo>
                <a:cubicBezTo>
                  <a:pt x="8320" y="25"/>
                  <a:pt x="8313" y="32"/>
                  <a:pt x="8304" y="32"/>
                </a:cubicBezTo>
                <a:lnTo>
                  <a:pt x="8080" y="32"/>
                </a:lnTo>
                <a:cubicBezTo>
                  <a:pt x="8072" y="32"/>
                  <a:pt x="8064" y="25"/>
                  <a:pt x="8064" y="16"/>
                </a:cubicBezTo>
                <a:cubicBezTo>
                  <a:pt x="8064" y="8"/>
                  <a:pt x="8072" y="0"/>
                  <a:pt x="8080" y="0"/>
                </a:cubicBezTo>
                <a:close/>
                <a:moveTo>
                  <a:pt x="8464" y="0"/>
                </a:moveTo>
                <a:lnTo>
                  <a:pt x="8688" y="0"/>
                </a:lnTo>
                <a:cubicBezTo>
                  <a:pt x="8697" y="0"/>
                  <a:pt x="8704" y="8"/>
                  <a:pt x="8704" y="16"/>
                </a:cubicBezTo>
                <a:cubicBezTo>
                  <a:pt x="8704" y="25"/>
                  <a:pt x="8697" y="32"/>
                  <a:pt x="8688" y="32"/>
                </a:cubicBezTo>
                <a:lnTo>
                  <a:pt x="8464" y="32"/>
                </a:lnTo>
                <a:cubicBezTo>
                  <a:pt x="8456" y="32"/>
                  <a:pt x="8448" y="25"/>
                  <a:pt x="8448" y="16"/>
                </a:cubicBezTo>
                <a:cubicBezTo>
                  <a:pt x="8448" y="8"/>
                  <a:pt x="8456" y="0"/>
                  <a:pt x="8464" y="0"/>
                </a:cubicBezTo>
                <a:close/>
                <a:moveTo>
                  <a:pt x="8848" y="0"/>
                </a:moveTo>
                <a:lnTo>
                  <a:pt x="9072" y="0"/>
                </a:lnTo>
                <a:cubicBezTo>
                  <a:pt x="9081" y="0"/>
                  <a:pt x="9088" y="8"/>
                  <a:pt x="9088" y="16"/>
                </a:cubicBezTo>
                <a:cubicBezTo>
                  <a:pt x="9088" y="25"/>
                  <a:pt x="9081" y="32"/>
                  <a:pt x="9072" y="32"/>
                </a:cubicBezTo>
                <a:lnTo>
                  <a:pt x="8848" y="32"/>
                </a:lnTo>
                <a:cubicBezTo>
                  <a:pt x="8840" y="32"/>
                  <a:pt x="8832" y="25"/>
                  <a:pt x="8832" y="16"/>
                </a:cubicBezTo>
                <a:cubicBezTo>
                  <a:pt x="8832" y="8"/>
                  <a:pt x="8840" y="0"/>
                  <a:pt x="8848" y="0"/>
                </a:cubicBezTo>
                <a:close/>
                <a:moveTo>
                  <a:pt x="9232" y="0"/>
                </a:moveTo>
                <a:lnTo>
                  <a:pt x="9456" y="0"/>
                </a:lnTo>
                <a:cubicBezTo>
                  <a:pt x="9465" y="0"/>
                  <a:pt x="9472" y="8"/>
                  <a:pt x="9472" y="16"/>
                </a:cubicBezTo>
                <a:cubicBezTo>
                  <a:pt x="9472" y="25"/>
                  <a:pt x="9465" y="32"/>
                  <a:pt x="9456" y="32"/>
                </a:cubicBezTo>
                <a:lnTo>
                  <a:pt x="9232" y="32"/>
                </a:lnTo>
                <a:cubicBezTo>
                  <a:pt x="9224" y="32"/>
                  <a:pt x="9216" y="25"/>
                  <a:pt x="9216" y="16"/>
                </a:cubicBezTo>
                <a:cubicBezTo>
                  <a:pt x="9216" y="8"/>
                  <a:pt x="9224" y="0"/>
                  <a:pt x="9232" y="0"/>
                </a:cubicBezTo>
                <a:close/>
                <a:moveTo>
                  <a:pt x="9616" y="0"/>
                </a:moveTo>
                <a:lnTo>
                  <a:pt x="9840" y="0"/>
                </a:lnTo>
                <a:cubicBezTo>
                  <a:pt x="9849" y="0"/>
                  <a:pt x="9856" y="8"/>
                  <a:pt x="9856" y="16"/>
                </a:cubicBezTo>
                <a:cubicBezTo>
                  <a:pt x="9856" y="25"/>
                  <a:pt x="9849" y="32"/>
                  <a:pt x="9840" y="32"/>
                </a:cubicBezTo>
                <a:lnTo>
                  <a:pt x="9616" y="32"/>
                </a:lnTo>
                <a:cubicBezTo>
                  <a:pt x="9608" y="32"/>
                  <a:pt x="9600" y="25"/>
                  <a:pt x="9600" y="16"/>
                </a:cubicBezTo>
                <a:cubicBezTo>
                  <a:pt x="9600" y="8"/>
                  <a:pt x="9608" y="0"/>
                  <a:pt x="9616" y="0"/>
                </a:cubicBezTo>
                <a:close/>
                <a:moveTo>
                  <a:pt x="10000" y="0"/>
                </a:moveTo>
                <a:lnTo>
                  <a:pt x="10224" y="0"/>
                </a:lnTo>
                <a:cubicBezTo>
                  <a:pt x="10233" y="0"/>
                  <a:pt x="10240" y="8"/>
                  <a:pt x="10240" y="16"/>
                </a:cubicBezTo>
                <a:cubicBezTo>
                  <a:pt x="10240" y="25"/>
                  <a:pt x="10233" y="32"/>
                  <a:pt x="10224" y="32"/>
                </a:cubicBezTo>
                <a:lnTo>
                  <a:pt x="10000" y="32"/>
                </a:lnTo>
                <a:cubicBezTo>
                  <a:pt x="9992" y="32"/>
                  <a:pt x="9984" y="25"/>
                  <a:pt x="9984" y="16"/>
                </a:cubicBezTo>
                <a:cubicBezTo>
                  <a:pt x="9984" y="8"/>
                  <a:pt x="9992" y="0"/>
                  <a:pt x="10000" y="0"/>
                </a:cubicBezTo>
                <a:close/>
                <a:moveTo>
                  <a:pt x="10384" y="0"/>
                </a:moveTo>
                <a:lnTo>
                  <a:pt x="10608" y="0"/>
                </a:lnTo>
                <a:cubicBezTo>
                  <a:pt x="10617" y="0"/>
                  <a:pt x="10624" y="8"/>
                  <a:pt x="10624" y="16"/>
                </a:cubicBezTo>
                <a:cubicBezTo>
                  <a:pt x="10624" y="25"/>
                  <a:pt x="10617" y="32"/>
                  <a:pt x="10608" y="32"/>
                </a:cubicBezTo>
                <a:lnTo>
                  <a:pt x="10384" y="32"/>
                </a:lnTo>
                <a:cubicBezTo>
                  <a:pt x="10376" y="32"/>
                  <a:pt x="10368" y="25"/>
                  <a:pt x="10368" y="16"/>
                </a:cubicBezTo>
                <a:cubicBezTo>
                  <a:pt x="10368" y="8"/>
                  <a:pt x="10376" y="0"/>
                  <a:pt x="10384" y="0"/>
                </a:cubicBezTo>
                <a:close/>
                <a:moveTo>
                  <a:pt x="10768" y="0"/>
                </a:moveTo>
                <a:lnTo>
                  <a:pt x="10992" y="0"/>
                </a:lnTo>
                <a:cubicBezTo>
                  <a:pt x="11001" y="0"/>
                  <a:pt x="11008" y="8"/>
                  <a:pt x="11008" y="16"/>
                </a:cubicBezTo>
                <a:cubicBezTo>
                  <a:pt x="11008" y="25"/>
                  <a:pt x="11001" y="32"/>
                  <a:pt x="10992" y="32"/>
                </a:cubicBezTo>
                <a:lnTo>
                  <a:pt x="10768" y="32"/>
                </a:lnTo>
                <a:cubicBezTo>
                  <a:pt x="10760" y="32"/>
                  <a:pt x="10752" y="25"/>
                  <a:pt x="10752" y="16"/>
                </a:cubicBezTo>
                <a:cubicBezTo>
                  <a:pt x="10752" y="8"/>
                  <a:pt x="10760" y="0"/>
                  <a:pt x="10768" y="0"/>
                </a:cubicBezTo>
                <a:close/>
                <a:moveTo>
                  <a:pt x="11152" y="0"/>
                </a:moveTo>
                <a:lnTo>
                  <a:pt x="11376" y="0"/>
                </a:lnTo>
                <a:cubicBezTo>
                  <a:pt x="11385" y="0"/>
                  <a:pt x="11392" y="8"/>
                  <a:pt x="11392" y="16"/>
                </a:cubicBezTo>
                <a:cubicBezTo>
                  <a:pt x="11392" y="25"/>
                  <a:pt x="11385" y="32"/>
                  <a:pt x="11376" y="32"/>
                </a:cubicBezTo>
                <a:lnTo>
                  <a:pt x="11152" y="32"/>
                </a:lnTo>
                <a:cubicBezTo>
                  <a:pt x="11144" y="32"/>
                  <a:pt x="11136" y="25"/>
                  <a:pt x="11136" y="16"/>
                </a:cubicBezTo>
                <a:cubicBezTo>
                  <a:pt x="11136" y="8"/>
                  <a:pt x="11144" y="0"/>
                  <a:pt x="11152" y="0"/>
                </a:cubicBezTo>
                <a:close/>
                <a:moveTo>
                  <a:pt x="11536" y="0"/>
                </a:moveTo>
                <a:lnTo>
                  <a:pt x="11760" y="0"/>
                </a:lnTo>
                <a:cubicBezTo>
                  <a:pt x="11769" y="0"/>
                  <a:pt x="11776" y="8"/>
                  <a:pt x="11776" y="16"/>
                </a:cubicBezTo>
                <a:cubicBezTo>
                  <a:pt x="11776" y="25"/>
                  <a:pt x="11769" y="32"/>
                  <a:pt x="11760" y="32"/>
                </a:cubicBezTo>
                <a:lnTo>
                  <a:pt x="11536" y="32"/>
                </a:lnTo>
                <a:cubicBezTo>
                  <a:pt x="11528" y="32"/>
                  <a:pt x="11520" y="25"/>
                  <a:pt x="11520" y="16"/>
                </a:cubicBezTo>
                <a:cubicBezTo>
                  <a:pt x="11520" y="8"/>
                  <a:pt x="11528" y="0"/>
                  <a:pt x="11536" y="0"/>
                </a:cubicBezTo>
                <a:close/>
                <a:moveTo>
                  <a:pt x="11920" y="0"/>
                </a:moveTo>
                <a:lnTo>
                  <a:pt x="12144" y="0"/>
                </a:lnTo>
                <a:cubicBezTo>
                  <a:pt x="12153" y="0"/>
                  <a:pt x="12160" y="8"/>
                  <a:pt x="12160" y="16"/>
                </a:cubicBezTo>
                <a:cubicBezTo>
                  <a:pt x="12160" y="25"/>
                  <a:pt x="12153" y="32"/>
                  <a:pt x="12144" y="32"/>
                </a:cubicBezTo>
                <a:lnTo>
                  <a:pt x="11920" y="32"/>
                </a:lnTo>
                <a:cubicBezTo>
                  <a:pt x="11912" y="32"/>
                  <a:pt x="11904" y="25"/>
                  <a:pt x="11904" y="16"/>
                </a:cubicBezTo>
                <a:cubicBezTo>
                  <a:pt x="11904" y="8"/>
                  <a:pt x="11912" y="0"/>
                  <a:pt x="11920" y="0"/>
                </a:cubicBezTo>
                <a:close/>
                <a:moveTo>
                  <a:pt x="12304" y="0"/>
                </a:moveTo>
                <a:lnTo>
                  <a:pt x="12496" y="0"/>
                </a:lnTo>
                <a:cubicBezTo>
                  <a:pt x="12505" y="0"/>
                  <a:pt x="12512" y="8"/>
                  <a:pt x="12512" y="16"/>
                </a:cubicBezTo>
                <a:cubicBezTo>
                  <a:pt x="12512" y="25"/>
                  <a:pt x="12505" y="32"/>
                  <a:pt x="12496" y="32"/>
                </a:cubicBezTo>
                <a:lnTo>
                  <a:pt x="12304" y="32"/>
                </a:lnTo>
                <a:cubicBezTo>
                  <a:pt x="12296" y="32"/>
                  <a:pt x="12288" y="25"/>
                  <a:pt x="12288" y="16"/>
                </a:cubicBezTo>
                <a:cubicBezTo>
                  <a:pt x="12288" y="8"/>
                  <a:pt x="12296" y="0"/>
                  <a:pt x="12304" y="0"/>
                </a:cubicBezTo>
                <a:close/>
              </a:path>
            </a:pathLst>
          </a:custGeom>
          <a:solidFill>
            <a:srgbClr val="000000"/>
          </a:solidFill>
          <a:ln w="7938" cap="flat">
            <a:solidFill>
              <a:srgbClr val="000000"/>
            </a:solidFill>
            <a:prstDash val="solid"/>
            <a:bevel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E"/>
          </a:p>
        </p:txBody>
      </p:sp>
      <p:sp>
        <p:nvSpPr>
          <p:cNvPr id="209" name="Freeform 11">
            <a:extLst>
              <a:ext uri="{FF2B5EF4-FFF2-40B4-BE49-F238E27FC236}">
                <a16:creationId xmlns="" xmlns:a16="http://schemas.microsoft.com/office/drawing/2014/main" id="{B78A21E1-2B0E-08CB-313E-F7627406A3A9}"/>
              </a:ext>
            </a:extLst>
          </p:cNvPr>
          <p:cNvSpPr>
            <a:spLocks noEditPoints="1"/>
          </p:cNvSpPr>
          <p:nvPr/>
        </p:nvSpPr>
        <p:spPr bwMode="auto">
          <a:xfrm>
            <a:off x="6438673" y="3950601"/>
            <a:ext cx="5640388" cy="14288"/>
          </a:xfrm>
          <a:custGeom>
            <a:avLst/>
            <a:gdLst>
              <a:gd name="T0" fmla="*/ 240 w 12512"/>
              <a:gd name="T1" fmla="*/ 32 h 32"/>
              <a:gd name="T2" fmla="*/ 400 w 12512"/>
              <a:gd name="T3" fmla="*/ 0 h 32"/>
              <a:gd name="T4" fmla="*/ 400 w 12512"/>
              <a:gd name="T5" fmla="*/ 32 h 32"/>
              <a:gd name="T6" fmla="*/ 1008 w 12512"/>
              <a:gd name="T7" fmla="*/ 0 h 32"/>
              <a:gd name="T8" fmla="*/ 768 w 12512"/>
              <a:gd name="T9" fmla="*/ 16 h 32"/>
              <a:gd name="T10" fmla="*/ 1408 w 12512"/>
              <a:gd name="T11" fmla="*/ 16 h 32"/>
              <a:gd name="T12" fmla="*/ 1168 w 12512"/>
              <a:gd name="T13" fmla="*/ 0 h 32"/>
              <a:gd name="T14" fmla="*/ 1776 w 12512"/>
              <a:gd name="T15" fmla="*/ 32 h 32"/>
              <a:gd name="T16" fmla="*/ 1936 w 12512"/>
              <a:gd name="T17" fmla="*/ 0 h 32"/>
              <a:gd name="T18" fmla="*/ 1936 w 12512"/>
              <a:gd name="T19" fmla="*/ 32 h 32"/>
              <a:gd name="T20" fmla="*/ 2544 w 12512"/>
              <a:gd name="T21" fmla="*/ 0 h 32"/>
              <a:gd name="T22" fmla="*/ 2304 w 12512"/>
              <a:gd name="T23" fmla="*/ 16 h 32"/>
              <a:gd name="T24" fmla="*/ 2944 w 12512"/>
              <a:gd name="T25" fmla="*/ 16 h 32"/>
              <a:gd name="T26" fmla="*/ 2704 w 12512"/>
              <a:gd name="T27" fmla="*/ 0 h 32"/>
              <a:gd name="T28" fmla="*/ 3312 w 12512"/>
              <a:gd name="T29" fmla="*/ 32 h 32"/>
              <a:gd name="T30" fmla="*/ 3472 w 12512"/>
              <a:gd name="T31" fmla="*/ 0 h 32"/>
              <a:gd name="T32" fmla="*/ 3472 w 12512"/>
              <a:gd name="T33" fmla="*/ 32 h 32"/>
              <a:gd name="T34" fmla="*/ 4080 w 12512"/>
              <a:gd name="T35" fmla="*/ 0 h 32"/>
              <a:gd name="T36" fmla="*/ 3840 w 12512"/>
              <a:gd name="T37" fmla="*/ 16 h 32"/>
              <a:gd name="T38" fmla="*/ 4480 w 12512"/>
              <a:gd name="T39" fmla="*/ 16 h 32"/>
              <a:gd name="T40" fmla="*/ 4240 w 12512"/>
              <a:gd name="T41" fmla="*/ 0 h 32"/>
              <a:gd name="T42" fmla="*/ 4848 w 12512"/>
              <a:gd name="T43" fmla="*/ 32 h 32"/>
              <a:gd name="T44" fmla="*/ 5008 w 12512"/>
              <a:gd name="T45" fmla="*/ 0 h 32"/>
              <a:gd name="T46" fmla="*/ 5008 w 12512"/>
              <a:gd name="T47" fmla="*/ 32 h 32"/>
              <a:gd name="T48" fmla="*/ 5616 w 12512"/>
              <a:gd name="T49" fmla="*/ 0 h 32"/>
              <a:gd name="T50" fmla="*/ 5376 w 12512"/>
              <a:gd name="T51" fmla="*/ 16 h 32"/>
              <a:gd name="T52" fmla="*/ 6016 w 12512"/>
              <a:gd name="T53" fmla="*/ 16 h 32"/>
              <a:gd name="T54" fmla="*/ 5776 w 12512"/>
              <a:gd name="T55" fmla="*/ 0 h 32"/>
              <a:gd name="T56" fmla="*/ 6384 w 12512"/>
              <a:gd name="T57" fmla="*/ 32 h 32"/>
              <a:gd name="T58" fmla="*/ 6544 w 12512"/>
              <a:gd name="T59" fmla="*/ 0 h 32"/>
              <a:gd name="T60" fmla="*/ 6544 w 12512"/>
              <a:gd name="T61" fmla="*/ 32 h 32"/>
              <a:gd name="T62" fmla="*/ 7152 w 12512"/>
              <a:gd name="T63" fmla="*/ 0 h 32"/>
              <a:gd name="T64" fmla="*/ 6912 w 12512"/>
              <a:gd name="T65" fmla="*/ 16 h 32"/>
              <a:gd name="T66" fmla="*/ 7552 w 12512"/>
              <a:gd name="T67" fmla="*/ 16 h 32"/>
              <a:gd name="T68" fmla="*/ 7312 w 12512"/>
              <a:gd name="T69" fmla="*/ 0 h 32"/>
              <a:gd name="T70" fmla="*/ 7920 w 12512"/>
              <a:gd name="T71" fmla="*/ 32 h 32"/>
              <a:gd name="T72" fmla="*/ 8080 w 12512"/>
              <a:gd name="T73" fmla="*/ 0 h 32"/>
              <a:gd name="T74" fmla="*/ 8080 w 12512"/>
              <a:gd name="T75" fmla="*/ 32 h 32"/>
              <a:gd name="T76" fmla="*/ 8688 w 12512"/>
              <a:gd name="T77" fmla="*/ 0 h 32"/>
              <a:gd name="T78" fmla="*/ 8448 w 12512"/>
              <a:gd name="T79" fmla="*/ 16 h 32"/>
              <a:gd name="T80" fmla="*/ 9088 w 12512"/>
              <a:gd name="T81" fmla="*/ 16 h 32"/>
              <a:gd name="T82" fmla="*/ 8848 w 12512"/>
              <a:gd name="T83" fmla="*/ 0 h 32"/>
              <a:gd name="T84" fmla="*/ 9456 w 12512"/>
              <a:gd name="T85" fmla="*/ 32 h 32"/>
              <a:gd name="T86" fmla="*/ 9616 w 12512"/>
              <a:gd name="T87" fmla="*/ 0 h 32"/>
              <a:gd name="T88" fmla="*/ 9616 w 12512"/>
              <a:gd name="T89" fmla="*/ 32 h 32"/>
              <a:gd name="T90" fmla="*/ 10224 w 12512"/>
              <a:gd name="T91" fmla="*/ 0 h 32"/>
              <a:gd name="T92" fmla="*/ 9984 w 12512"/>
              <a:gd name="T93" fmla="*/ 16 h 32"/>
              <a:gd name="T94" fmla="*/ 10624 w 12512"/>
              <a:gd name="T95" fmla="*/ 16 h 32"/>
              <a:gd name="T96" fmla="*/ 10384 w 12512"/>
              <a:gd name="T97" fmla="*/ 0 h 32"/>
              <a:gd name="T98" fmla="*/ 10992 w 12512"/>
              <a:gd name="T99" fmla="*/ 32 h 32"/>
              <a:gd name="T100" fmla="*/ 11152 w 12512"/>
              <a:gd name="T101" fmla="*/ 0 h 32"/>
              <a:gd name="T102" fmla="*/ 11152 w 12512"/>
              <a:gd name="T103" fmla="*/ 32 h 32"/>
              <a:gd name="T104" fmla="*/ 11760 w 12512"/>
              <a:gd name="T105" fmla="*/ 0 h 32"/>
              <a:gd name="T106" fmla="*/ 11520 w 12512"/>
              <a:gd name="T107" fmla="*/ 16 h 32"/>
              <a:gd name="T108" fmla="*/ 12160 w 12512"/>
              <a:gd name="T109" fmla="*/ 16 h 32"/>
              <a:gd name="T110" fmla="*/ 11920 w 12512"/>
              <a:gd name="T111" fmla="*/ 0 h 32"/>
              <a:gd name="T112" fmla="*/ 12496 w 12512"/>
              <a:gd name="T113" fmla="*/ 32 h 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12512" h="32">
                <a:moveTo>
                  <a:pt x="16" y="0"/>
                </a:moveTo>
                <a:lnTo>
                  <a:pt x="240" y="0"/>
                </a:lnTo>
                <a:cubicBezTo>
                  <a:pt x="249" y="0"/>
                  <a:pt x="256" y="8"/>
                  <a:pt x="256" y="16"/>
                </a:cubicBezTo>
                <a:cubicBezTo>
                  <a:pt x="256" y="25"/>
                  <a:pt x="249" y="32"/>
                  <a:pt x="240" y="32"/>
                </a:cubicBezTo>
                <a:lnTo>
                  <a:pt x="16" y="32"/>
                </a:lnTo>
                <a:cubicBezTo>
                  <a:pt x="8" y="32"/>
                  <a:pt x="0" y="25"/>
                  <a:pt x="0" y="16"/>
                </a:cubicBezTo>
                <a:cubicBezTo>
                  <a:pt x="0" y="8"/>
                  <a:pt x="8" y="0"/>
                  <a:pt x="16" y="0"/>
                </a:cubicBezTo>
                <a:close/>
                <a:moveTo>
                  <a:pt x="400" y="0"/>
                </a:moveTo>
                <a:lnTo>
                  <a:pt x="624" y="0"/>
                </a:lnTo>
                <a:cubicBezTo>
                  <a:pt x="633" y="0"/>
                  <a:pt x="640" y="8"/>
                  <a:pt x="640" y="16"/>
                </a:cubicBezTo>
                <a:cubicBezTo>
                  <a:pt x="640" y="25"/>
                  <a:pt x="633" y="32"/>
                  <a:pt x="624" y="32"/>
                </a:cubicBezTo>
                <a:lnTo>
                  <a:pt x="400" y="32"/>
                </a:lnTo>
                <a:cubicBezTo>
                  <a:pt x="392" y="32"/>
                  <a:pt x="384" y="25"/>
                  <a:pt x="384" y="16"/>
                </a:cubicBezTo>
                <a:cubicBezTo>
                  <a:pt x="384" y="8"/>
                  <a:pt x="392" y="0"/>
                  <a:pt x="400" y="0"/>
                </a:cubicBezTo>
                <a:close/>
                <a:moveTo>
                  <a:pt x="784" y="0"/>
                </a:moveTo>
                <a:lnTo>
                  <a:pt x="1008" y="0"/>
                </a:lnTo>
                <a:cubicBezTo>
                  <a:pt x="1017" y="0"/>
                  <a:pt x="1024" y="8"/>
                  <a:pt x="1024" y="16"/>
                </a:cubicBezTo>
                <a:cubicBezTo>
                  <a:pt x="1024" y="25"/>
                  <a:pt x="1017" y="32"/>
                  <a:pt x="1008" y="32"/>
                </a:cubicBezTo>
                <a:lnTo>
                  <a:pt x="784" y="32"/>
                </a:lnTo>
                <a:cubicBezTo>
                  <a:pt x="776" y="32"/>
                  <a:pt x="768" y="25"/>
                  <a:pt x="768" y="16"/>
                </a:cubicBezTo>
                <a:cubicBezTo>
                  <a:pt x="768" y="8"/>
                  <a:pt x="776" y="0"/>
                  <a:pt x="784" y="0"/>
                </a:cubicBezTo>
                <a:close/>
                <a:moveTo>
                  <a:pt x="1168" y="0"/>
                </a:moveTo>
                <a:lnTo>
                  <a:pt x="1392" y="0"/>
                </a:lnTo>
                <a:cubicBezTo>
                  <a:pt x="1401" y="0"/>
                  <a:pt x="1408" y="8"/>
                  <a:pt x="1408" y="16"/>
                </a:cubicBezTo>
                <a:cubicBezTo>
                  <a:pt x="1408" y="25"/>
                  <a:pt x="1401" y="32"/>
                  <a:pt x="1392" y="32"/>
                </a:cubicBezTo>
                <a:lnTo>
                  <a:pt x="1168" y="32"/>
                </a:lnTo>
                <a:cubicBezTo>
                  <a:pt x="1160" y="32"/>
                  <a:pt x="1152" y="25"/>
                  <a:pt x="1152" y="16"/>
                </a:cubicBezTo>
                <a:cubicBezTo>
                  <a:pt x="1152" y="8"/>
                  <a:pt x="1160" y="0"/>
                  <a:pt x="1168" y="0"/>
                </a:cubicBezTo>
                <a:close/>
                <a:moveTo>
                  <a:pt x="1552" y="0"/>
                </a:moveTo>
                <a:lnTo>
                  <a:pt x="1776" y="0"/>
                </a:lnTo>
                <a:cubicBezTo>
                  <a:pt x="1785" y="0"/>
                  <a:pt x="1792" y="8"/>
                  <a:pt x="1792" y="16"/>
                </a:cubicBezTo>
                <a:cubicBezTo>
                  <a:pt x="1792" y="25"/>
                  <a:pt x="1785" y="32"/>
                  <a:pt x="1776" y="32"/>
                </a:cubicBezTo>
                <a:lnTo>
                  <a:pt x="1552" y="32"/>
                </a:lnTo>
                <a:cubicBezTo>
                  <a:pt x="1544" y="32"/>
                  <a:pt x="1536" y="25"/>
                  <a:pt x="1536" y="16"/>
                </a:cubicBezTo>
                <a:cubicBezTo>
                  <a:pt x="1536" y="8"/>
                  <a:pt x="1544" y="0"/>
                  <a:pt x="1552" y="0"/>
                </a:cubicBezTo>
                <a:close/>
                <a:moveTo>
                  <a:pt x="1936" y="0"/>
                </a:moveTo>
                <a:lnTo>
                  <a:pt x="2160" y="0"/>
                </a:lnTo>
                <a:cubicBezTo>
                  <a:pt x="2169" y="0"/>
                  <a:pt x="2176" y="8"/>
                  <a:pt x="2176" y="16"/>
                </a:cubicBezTo>
                <a:cubicBezTo>
                  <a:pt x="2176" y="25"/>
                  <a:pt x="2169" y="32"/>
                  <a:pt x="2160" y="32"/>
                </a:cubicBezTo>
                <a:lnTo>
                  <a:pt x="1936" y="32"/>
                </a:lnTo>
                <a:cubicBezTo>
                  <a:pt x="1928" y="32"/>
                  <a:pt x="1920" y="25"/>
                  <a:pt x="1920" y="16"/>
                </a:cubicBezTo>
                <a:cubicBezTo>
                  <a:pt x="1920" y="8"/>
                  <a:pt x="1928" y="0"/>
                  <a:pt x="1936" y="0"/>
                </a:cubicBezTo>
                <a:close/>
                <a:moveTo>
                  <a:pt x="2320" y="0"/>
                </a:moveTo>
                <a:lnTo>
                  <a:pt x="2544" y="0"/>
                </a:lnTo>
                <a:cubicBezTo>
                  <a:pt x="2553" y="0"/>
                  <a:pt x="2560" y="8"/>
                  <a:pt x="2560" y="16"/>
                </a:cubicBezTo>
                <a:cubicBezTo>
                  <a:pt x="2560" y="25"/>
                  <a:pt x="2553" y="32"/>
                  <a:pt x="2544" y="32"/>
                </a:cubicBezTo>
                <a:lnTo>
                  <a:pt x="2320" y="32"/>
                </a:lnTo>
                <a:cubicBezTo>
                  <a:pt x="2312" y="32"/>
                  <a:pt x="2304" y="25"/>
                  <a:pt x="2304" y="16"/>
                </a:cubicBezTo>
                <a:cubicBezTo>
                  <a:pt x="2304" y="8"/>
                  <a:pt x="2312" y="0"/>
                  <a:pt x="2320" y="0"/>
                </a:cubicBezTo>
                <a:close/>
                <a:moveTo>
                  <a:pt x="2704" y="0"/>
                </a:moveTo>
                <a:lnTo>
                  <a:pt x="2928" y="0"/>
                </a:lnTo>
                <a:cubicBezTo>
                  <a:pt x="2937" y="0"/>
                  <a:pt x="2944" y="8"/>
                  <a:pt x="2944" y="16"/>
                </a:cubicBezTo>
                <a:cubicBezTo>
                  <a:pt x="2944" y="25"/>
                  <a:pt x="2937" y="32"/>
                  <a:pt x="2928" y="32"/>
                </a:cubicBezTo>
                <a:lnTo>
                  <a:pt x="2704" y="32"/>
                </a:lnTo>
                <a:cubicBezTo>
                  <a:pt x="2696" y="32"/>
                  <a:pt x="2688" y="25"/>
                  <a:pt x="2688" y="16"/>
                </a:cubicBezTo>
                <a:cubicBezTo>
                  <a:pt x="2688" y="8"/>
                  <a:pt x="2696" y="0"/>
                  <a:pt x="2704" y="0"/>
                </a:cubicBezTo>
                <a:close/>
                <a:moveTo>
                  <a:pt x="3088" y="0"/>
                </a:moveTo>
                <a:lnTo>
                  <a:pt x="3312" y="0"/>
                </a:lnTo>
                <a:cubicBezTo>
                  <a:pt x="3321" y="0"/>
                  <a:pt x="3328" y="8"/>
                  <a:pt x="3328" y="16"/>
                </a:cubicBezTo>
                <a:cubicBezTo>
                  <a:pt x="3328" y="25"/>
                  <a:pt x="3321" y="32"/>
                  <a:pt x="3312" y="32"/>
                </a:cubicBezTo>
                <a:lnTo>
                  <a:pt x="3088" y="32"/>
                </a:lnTo>
                <a:cubicBezTo>
                  <a:pt x="3080" y="32"/>
                  <a:pt x="3072" y="25"/>
                  <a:pt x="3072" y="16"/>
                </a:cubicBezTo>
                <a:cubicBezTo>
                  <a:pt x="3072" y="8"/>
                  <a:pt x="3080" y="0"/>
                  <a:pt x="3088" y="0"/>
                </a:cubicBezTo>
                <a:close/>
                <a:moveTo>
                  <a:pt x="3472" y="0"/>
                </a:moveTo>
                <a:lnTo>
                  <a:pt x="3696" y="0"/>
                </a:lnTo>
                <a:cubicBezTo>
                  <a:pt x="3705" y="0"/>
                  <a:pt x="3712" y="8"/>
                  <a:pt x="3712" y="16"/>
                </a:cubicBezTo>
                <a:cubicBezTo>
                  <a:pt x="3712" y="25"/>
                  <a:pt x="3705" y="32"/>
                  <a:pt x="3696" y="32"/>
                </a:cubicBezTo>
                <a:lnTo>
                  <a:pt x="3472" y="32"/>
                </a:lnTo>
                <a:cubicBezTo>
                  <a:pt x="3464" y="32"/>
                  <a:pt x="3456" y="25"/>
                  <a:pt x="3456" y="16"/>
                </a:cubicBezTo>
                <a:cubicBezTo>
                  <a:pt x="3456" y="8"/>
                  <a:pt x="3464" y="0"/>
                  <a:pt x="3472" y="0"/>
                </a:cubicBezTo>
                <a:close/>
                <a:moveTo>
                  <a:pt x="3856" y="0"/>
                </a:moveTo>
                <a:lnTo>
                  <a:pt x="4080" y="0"/>
                </a:lnTo>
                <a:cubicBezTo>
                  <a:pt x="4089" y="0"/>
                  <a:pt x="4096" y="8"/>
                  <a:pt x="4096" y="16"/>
                </a:cubicBezTo>
                <a:cubicBezTo>
                  <a:pt x="4096" y="25"/>
                  <a:pt x="4089" y="32"/>
                  <a:pt x="4080" y="32"/>
                </a:cubicBezTo>
                <a:lnTo>
                  <a:pt x="3856" y="32"/>
                </a:lnTo>
                <a:cubicBezTo>
                  <a:pt x="3848" y="32"/>
                  <a:pt x="3840" y="25"/>
                  <a:pt x="3840" y="16"/>
                </a:cubicBezTo>
                <a:cubicBezTo>
                  <a:pt x="3840" y="8"/>
                  <a:pt x="3848" y="0"/>
                  <a:pt x="3856" y="0"/>
                </a:cubicBezTo>
                <a:close/>
                <a:moveTo>
                  <a:pt x="4240" y="0"/>
                </a:moveTo>
                <a:lnTo>
                  <a:pt x="4464" y="0"/>
                </a:lnTo>
                <a:cubicBezTo>
                  <a:pt x="4473" y="0"/>
                  <a:pt x="4480" y="8"/>
                  <a:pt x="4480" y="16"/>
                </a:cubicBezTo>
                <a:cubicBezTo>
                  <a:pt x="4480" y="25"/>
                  <a:pt x="4473" y="32"/>
                  <a:pt x="4464" y="32"/>
                </a:cubicBezTo>
                <a:lnTo>
                  <a:pt x="4240" y="32"/>
                </a:lnTo>
                <a:cubicBezTo>
                  <a:pt x="4232" y="32"/>
                  <a:pt x="4224" y="25"/>
                  <a:pt x="4224" y="16"/>
                </a:cubicBezTo>
                <a:cubicBezTo>
                  <a:pt x="4224" y="8"/>
                  <a:pt x="4232" y="0"/>
                  <a:pt x="4240" y="0"/>
                </a:cubicBezTo>
                <a:close/>
                <a:moveTo>
                  <a:pt x="4624" y="0"/>
                </a:moveTo>
                <a:lnTo>
                  <a:pt x="4848" y="0"/>
                </a:lnTo>
                <a:cubicBezTo>
                  <a:pt x="4857" y="0"/>
                  <a:pt x="4864" y="8"/>
                  <a:pt x="4864" y="16"/>
                </a:cubicBezTo>
                <a:cubicBezTo>
                  <a:pt x="4864" y="25"/>
                  <a:pt x="4857" y="32"/>
                  <a:pt x="4848" y="32"/>
                </a:cubicBezTo>
                <a:lnTo>
                  <a:pt x="4624" y="32"/>
                </a:lnTo>
                <a:cubicBezTo>
                  <a:pt x="4616" y="32"/>
                  <a:pt x="4608" y="25"/>
                  <a:pt x="4608" y="16"/>
                </a:cubicBezTo>
                <a:cubicBezTo>
                  <a:pt x="4608" y="8"/>
                  <a:pt x="4616" y="0"/>
                  <a:pt x="4624" y="0"/>
                </a:cubicBezTo>
                <a:close/>
                <a:moveTo>
                  <a:pt x="5008" y="0"/>
                </a:moveTo>
                <a:lnTo>
                  <a:pt x="5232" y="0"/>
                </a:lnTo>
                <a:cubicBezTo>
                  <a:pt x="5241" y="0"/>
                  <a:pt x="5248" y="8"/>
                  <a:pt x="5248" y="16"/>
                </a:cubicBezTo>
                <a:cubicBezTo>
                  <a:pt x="5248" y="25"/>
                  <a:pt x="5241" y="32"/>
                  <a:pt x="5232" y="32"/>
                </a:cubicBezTo>
                <a:lnTo>
                  <a:pt x="5008" y="32"/>
                </a:lnTo>
                <a:cubicBezTo>
                  <a:pt x="5000" y="32"/>
                  <a:pt x="4992" y="25"/>
                  <a:pt x="4992" y="16"/>
                </a:cubicBezTo>
                <a:cubicBezTo>
                  <a:pt x="4992" y="8"/>
                  <a:pt x="5000" y="0"/>
                  <a:pt x="5008" y="0"/>
                </a:cubicBezTo>
                <a:close/>
                <a:moveTo>
                  <a:pt x="5392" y="0"/>
                </a:moveTo>
                <a:lnTo>
                  <a:pt x="5616" y="0"/>
                </a:lnTo>
                <a:cubicBezTo>
                  <a:pt x="5625" y="0"/>
                  <a:pt x="5632" y="8"/>
                  <a:pt x="5632" y="16"/>
                </a:cubicBezTo>
                <a:cubicBezTo>
                  <a:pt x="5632" y="25"/>
                  <a:pt x="5625" y="32"/>
                  <a:pt x="5616" y="32"/>
                </a:cubicBezTo>
                <a:lnTo>
                  <a:pt x="5392" y="32"/>
                </a:lnTo>
                <a:cubicBezTo>
                  <a:pt x="5384" y="32"/>
                  <a:pt x="5376" y="25"/>
                  <a:pt x="5376" y="16"/>
                </a:cubicBezTo>
                <a:cubicBezTo>
                  <a:pt x="5376" y="8"/>
                  <a:pt x="5384" y="0"/>
                  <a:pt x="5392" y="0"/>
                </a:cubicBezTo>
                <a:close/>
                <a:moveTo>
                  <a:pt x="5776" y="0"/>
                </a:moveTo>
                <a:lnTo>
                  <a:pt x="6000" y="0"/>
                </a:lnTo>
                <a:cubicBezTo>
                  <a:pt x="6009" y="0"/>
                  <a:pt x="6016" y="8"/>
                  <a:pt x="6016" y="16"/>
                </a:cubicBezTo>
                <a:cubicBezTo>
                  <a:pt x="6016" y="25"/>
                  <a:pt x="6009" y="32"/>
                  <a:pt x="6000" y="32"/>
                </a:cubicBezTo>
                <a:lnTo>
                  <a:pt x="5776" y="32"/>
                </a:lnTo>
                <a:cubicBezTo>
                  <a:pt x="5768" y="32"/>
                  <a:pt x="5760" y="25"/>
                  <a:pt x="5760" y="16"/>
                </a:cubicBezTo>
                <a:cubicBezTo>
                  <a:pt x="5760" y="8"/>
                  <a:pt x="5768" y="0"/>
                  <a:pt x="5776" y="0"/>
                </a:cubicBezTo>
                <a:close/>
                <a:moveTo>
                  <a:pt x="6160" y="0"/>
                </a:moveTo>
                <a:lnTo>
                  <a:pt x="6384" y="0"/>
                </a:lnTo>
                <a:cubicBezTo>
                  <a:pt x="6393" y="0"/>
                  <a:pt x="6400" y="8"/>
                  <a:pt x="6400" y="16"/>
                </a:cubicBezTo>
                <a:cubicBezTo>
                  <a:pt x="6400" y="25"/>
                  <a:pt x="6393" y="32"/>
                  <a:pt x="6384" y="32"/>
                </a:cubicBezTo>
                <a:lnTo>
                  <a:pt x="6160" y="32"/>
                </a:lnTo>
                <a:cubicBezTo>
                  <a:pt x="6152" y="32"/>
                  <a:pt x="6144" y="25"/>
                  <a:pt x="6144" y="16"/>
                </a:cubicBezTo>
                <a:cubicBezTo>
                  <a:pt x="6144" y="8"/>
                  <a:pt x="6152" y="0"/>
                  <a:pt x="6160" y="0"/>
                </a:cubicBezTo>
                <a:close/>
                <a:moveTo>
                  <a:pt x="6544" y="0"/>
                </a:moveTo>
                <a:lnTo>
                  <a:pt x="6768" y="0"/>
                </a:lnTo>
                <a:cubicBezTo>
                  <a:pt x="6777" y="0"/>
                  <a:pt x="6784" y="8"/>
                  <a:pt x="6784" y="16"/>
                </a:cubicBezTo>
                <a:cubicBezTo>
                  <a:pt x="6784" y="25"/>
                  <a:pt x="6777" y="32"/>
                  <a:pt x="6768" y="32"/>
                </a:cubicBezTo>
                <a:lnTo>
                  <a:pt x="6544" y="32"/>
                </a:lnTo>
                <a:cubicBezTo>
                  <a:pt x="6536" y="32"/>
                  <a:pt x="6528" y="25"/>
                  <a:pt x="6528" y="16"/>
                </a:cubicBezTo>
                <a:cubicBezTo>
                  <a:pt x="6528" y="8"/>
                  <a:pt x="6536" y="0"/>
                  <a:pt x="6544" y="0"/>
                </a:cubicBezTo>
                <a:close/>
                <a:moveTo>
                  <a:pt x="6928" y="0"/>
                </a:moveTo>
                <a:lnTo>
                  <a:pt x="7152" y="0"/>
                </a:lnTo>
                <a:cubicBezTo>
                  <a:pt x="7161" y="0"/>
                  <a:pt x="7168" y="8"/>
                  <a:pt x="7168" y="16"/>
                </a:cubicBezTo>
                <a:cubicBezTo>
                  <a:pt x="7168" y="25"/>
                  <a:pt x="7161" y="32"/>
                  <a:pt x="7152" y="32"/>
                </a:cubicBezTo>
                <a:lnTo>
                  <a:pt x="6928" y="32"/>
                </a:lnTo>
                <a:cubicBezTo>
                  <a:pt x="6920" y="32"/>
                  <a:pt x="6912" y="25"/>
                  <a:pt x="6912" y="16"/>
                </a:cubicBezTo>
                <a:cubicBezTo>
                  <a:pt x="6912" y="8"/>
                  <a:pt x="6920" y="0"/>
                  <a:pt x="6928" y="0"/>
                </a:cubicBezTo>
                <a:close/>
                <a:moveTo>
                  <a:pt x="7312" y="0"/>
                </a:moveTo>
                <a:lnTo>
                  <a:pt x="7536" y="0"/>
                </a:lnTo>
                <a:cubicBezTo>
                  <a:pt x="7545" y="0"/>
                  <a:pt x="7552" y="8"/>
                  <a:pt x="7552" y="16"/>
                </a:cubicBezTo>
                <a:cubicBezTo>
                  <a:pt x="7552" y="25"/>
                  <a:pt x="7545" y="32"/>
                  <a:pt x="7536" y="32"/>
                </a:cubicBezTo>
                <a:lnTo>
                  <a:pt x="7312" y="32"/>
                </a:lnTo>
                <a:cubicBezTo>
                  <a:pt x="7304" y="32"/>
                  <a:pt x="7296" y="25"/>
                  <a:pt x="7296" y="16"/>
                </a:cubicBezTo>
                <a:cubicBezTo>
                  <a:pt x="7296" y="8"/>
                  <a:pt x="7304" y="0"/>
                  <a:pt x="7312" y="0"/>
                </a:cubicBezTo>
                <a:close/>
                <a:moveTo>
                  <a:pt x="7696" y="0"/>
                </a:moveTo>
                <a:lnTo>
                  <a:pt x="7920" y="0"/>
                </a:lnTo>
                <a:cubicBezTo>
                  <a:pt x="7929" y="0"/>
                  <a:pt x="7936" y="8"/>
                  <a:pt x="7936" y="16"/>
                </a:cubicBezTo>
                <a:cubicBezTo>
                  <a:pt x="7936" y="25"/>
                  <a:pt x="7929" y="32"/>
                  <a:pt x="7920" y="32"/>
                </a:cubicBezTo>
                <a:lnTo>
                  <a:pt x="7696" y="32"/>
                </a:lnTo>
                <a:cubicBezTo>
                  <a:pt x="7688" y="32"/>
                  <a:pt x="7680" y="25"/>
                  <a:pt x="7680" y="16"/>
                </a:cubicBezTo>
                <a:cubicBezTo>
                  <a:pt x="7680" y="8"/>
                  <a:pt x="7688" y="0"/>
                  <a:pt x="7696" y="0"/>
                </a:cubicBezTo>
                <a:close/>
                <a:moveTo>
                  <a:pt x="8080" y="0"/>
                </a:moveTo>
                <a:lnTo>
                  <a:pt x="8304" y="0"/>
                </a:lnTo>
                <a:cubicBezTo>
                  <a:pt x="8313" y="0"/>
                  <a:pt x="8320" y="8"/>
                  <a:pt x="8320" y="16"/>
                </a:cubicBezTo>
                <a:cubicBezTo>
                  <a:pt x="8320" y="25"/>
                  <a:pt x="8313" y="32"/>
                  <a:pt x="8304" y="32"/>
                </a:cubicBezTo>
                <a:lnTo>
                  <a:pt x="8080" y="32"/>
                </a:lnTo>
                <a:cubicBezTo>
                  <a:pt x="8072" y="32"/>
                  <a:pt x="8064" y="25"/>
                  <a:pt x="8064" y="16"/>
                </a:cubicBezTo>
                <a:cubicBezTo>
                  <a:pt x="8064" y="8"/>
                  <a:pt x="8072" y="0"/>
                  <a:pt x="8080" y="0"/>
                </a:cubicBezTo>
                <a:close/>
                <a:moveTo>
                  <a:pt x="8464" y="0"/>
                </a:moveTo>
                <a:lnTo>
                  <a:pt x="8688" y="0"/>
                </a:lnTo>
                <a:cubicBezTo>
                  <a:pt x="8697" y="0"/>
                  <a:pt x="8704" y="8"/>
                  <a:pt x="8704" y="16"/>
                </a:cubicBezTo>
                <a:cubicBezTo>
                  <a:pt x="8704" y="25"/>
                  <a:pt x="8697" y="32"/>
                  <a:pt x="8688" y="32"/>
                </a:cubicBezTo>
                <a:lnTo>
                  <a:pt x="8464" y="32"/>
                </a:lnTo>
                <a:cubicBezTo>
                  <a:pt x="8456" y="32"/>
                  <a:pt x="8448" y="25"/>
                  <a:pt x="8448" y="16"/>
                </a:cubicBezTo>
                <a:cubicBezTo>
                  <a:pt x="8448" y="8"/>
                  <a:pt x="8456" y="0"/>
                  <a:pt x="8464" y="0"/>
                </a:cubicBezTo>
                <a:close/>
                <a:moveTo>
                  <a:pt x="8848" y="0"/>
                </a:moveTo>
                <a:lnTo>
                  <a:pt x="9072" y="0"/>
                </a:lnTo>
                <a:cubicBezTo>
                  <a:pt x="9081" y="0"/>
                  <a:pt x="9088" y="8"/>
                  <a:pt x="9088" y="16"/>
                </a:cubicBezTo>
                <a:cubicBezTo>
                  <a:pt x="9088" y="25"/>
                  <a:pt x="9081" y="32"/>
                  <a:pt x="9072" y="32"/>
                </a:cubicBezTo>
                <a:lnTo>
                  <a:pt x="8848" y="32"/>
                </a:lnTo>
                <a:cubicBezTo>
                  <a:pt x="8840" y="32"/>
                  <a:pt x="8832" y="25"/>
                  <a:pt x="8832" y="16"/>
                </a:cubicBezTo>
                <a:cubicBezTo>
                  <a:pt x="8832" y="8"/>
                  <a:pt x="8840" y="0"/>
                  <a:pt x="8848" y="0"/>
                </a:cubicBezTo>
                <a:close/>
                <a:moveTo>
                  <a:pt x="9232" y="0"/>
                </a:moveTo>
                <a:lnTo>
                  <a:pt x="9456" y="0"/>
                </a:lnTo>
                <a:cubicBezTo>
                  <a:pt x="9465" y="0"/>
                  <a:pt x="9472" y="8"/>
                  <a:pt x="9472" y="16"/>
                </a:cubicBezTo>
                <a:cubicBezTo>
                  <a:pt x="9472" y="25"/>
                  <a:pt x="9465" y="32"/>
                  <a:pt x="9456" y="32"/>
                </a:cubicBezTo>
                <a:lnTo>
                  <a:pt x="9232" y="32"/>
                </a:lnTo>
                <a:cubicBezTo>
                  <a:pt x="9224" y="32"/>
                  <a:pt x="9216" y="25"/>
                  <a:pt x="9216" y="16"/>
                </a:cubicBezTo>
                <a:cubicBezTo>
                  <a:pt x="9216" y="8"/>
                  <a:pt x="9224" y="0"/>
                  <a:pt x="9232" y="0"/>
                </a:cubicBezTo>
                <a:close/>
                <a:moveTo>
                  <a:pt x="9616" y="0"/>
                </a:moveTo>
                <a:lnTo>
                  <a:pt x="9840" y="0"/>
                </a:lnTo>
                <a:cubicBezTo>
                  <a:pt x="9849" y="0"/>
                  <a:pt x="9856" y="8"/>
                  <a:pt x="9856" y="16"/>
                </a:cubicBezTo>
                <a:cubicBezTo>
                  <a:pt x="9856" y="25"/>
                  <a:pt x="9849" y="32"/>
                  <a:pt x="9840" y="32"/>
                </a:cubicBezTo>
                <a:lnTo>
                  <a:pt x="9616" y="32"/>
                </a:lnTo>
                <a:cubicBezTo>
                  <a:pt x="9608" y="32"/>
                  <a:pt x="9600" y="25"/>
                  <a:pt x="9600" y="16"/>
                </a:cubicBezTo>
                <a:cubicBezTo>
                  <a:pt x="9600" y="8"/>
                  <a:pt x="9608" y="0"/>
                  <a:pt x="9616" y="0"/>
                </a:cubicBezTo>
                <a:close/>
                <a:moveTo>
                  <a:pt x="10000" y="0"/>
                </a:moveTo>
                <a:lnTo>
                  <a:pt x="10224" y="0"/>
                </a:lnTo>
                <a:cubicBezTo>
                  <a:pt x="10233" y="0"/>
                  <a:pt x="10240" y="8"/>
                  <a:pt x="10240" y="16"/>
                </a:cubicBezTo>
                <a:cubicBezTo>
                  <a:pt x="10240" y="25"/>
                  <a:pt x="10233" y="32"/>
                  <a:pt x="10224" y="32"/>
                </a:cubicBezTo>
                <a:lnTo>
                  <a:pt x="10000" y="32"/>
                </a:lnTo>
                <a:cubicBezTo>
                  <a:pt x="9992" y="32"/>
                  <a:pt x="9984" y="25"/>
                  <a:pt x="9984" y="16"/>
                </a:cubicBezTo>
                <a:cubicBezTo>
                  <a:pt x="9984" y="8"/>
                  <a:pt x="9992" y="0"/>
                  <a:pt x="10000" y="0"/>
                </a:cubicBezTo>
                <a:close/>
                <a:moveTo>
                  <a:pt x="10384" y="0"/>
                </a:moveTo>
                <a:lnTo>
                  <a:pt x="10608" y="0"/>
                </a:lnTo>
                <a:cubicBezTo>
                  <a:pt x="10617" y="0"/>
                  <a:pt x="10624" y="8"/>
                  <a:pt x="10624" y="16"/>
                </a:cubicBezTo>
                <a:cubicBezTo>
                  <a:pt x="10624" y="25"/>
                  <a:pt x="10617" y="32"/>
                  <a:pt x="10608" y="32"/>
                </a:cubicBezTo>
                <a:lnTo>
                  <a:pt x="10384" y="32"/>
                </a:lnTo>
                <a:cubicBezTo>
                  <a:pt x="10376" y="32"/>
                  <a:pt x="10368" y="25"/>
                  <a:pt x="10368" y="16"/>
                </a:cubicBezTo>
                <a:cubicBezTo>
                  <a:pt x="10368" y="8"/>
                  <a:pt x="10376" y="0"/>
                  <a:pt x="10384" y="0"/>
                </a:cubicBezTo>
                <a:close/>
                <a:moveTo>
                  <a:pt x="10768" y="0"/>
                </a:moveTo>
                <a:lnTo>
                  <a:pt x="10992" y="0"/>
                </a:lnTo>
                <a:cubicBezTo>
                  <a:pt x="11001" y="0"/>
                  <a:pt x="11008" y="8"/>
                  <a:pt x="11008" y="16"/>
                </a:cubicBezTo>
                <a:cubicBezTo>
                  <a:pt x="11008" y="25"/>
                  <a:pt x="11001" y="32"/>
                  <a:pt x="10992" y="32"/>
                </a:cubicBezTo>
                <a:lnTo>
                  <a:pt x="10768" y="32"/>
                </a:lnTo>
                <a:cubicBezTo>
                  <a:pt x="10760" y="32"/>
                  <a:pt x="10752" y="25"/>
                  <a:pt x="10752" y="16"/>
                </a:cubicBezTo>
                <a:cubicBezTo>
                  <a:pt x="10752" y="8"/>
                  <a:pt x="10760" y="0"/>
                  <a:pt x="10768" y="0"/>
                </a:cubicBezTo>
                <a:close/>
                <a:moveTo>
                  <a:pt x="11152" y="0"/>
                </a:moveTo>
                <a:lnTo>
                  <a:pt x="11376" y="0"/>
                </a:lnTo>
                <a:cubicBezTo>
                  <a:pt x="11385" y="0"/>
                  <a:pt x="11392" y="8"/>
                  <a:pt x="11392" y="16"/>
                </a:cubicBezTo>
                <a:cubicBezTo>
                  <a:pt x="11392" y="25"/>
                  <a:pt x="11385" y="32"/>
                  <a:pt x="11376" y="32"/>
                </a:cubicBezTo>
                <a:lnTo>
                  <a:pt x="11152" y="32"/>
                </a:lnTo>
                <a:cubicBezTo>
                  <a:pt x="11144" y="32"/>
                  <a:pt x="11136" y="25"/>
                  <a:pt x="11136" y="16"/>
                </a:cubicBezTo>
                <a:cubicBezTo>
                  <a:pt x="11136" y="8"/>
                  <a:pt x="11144" y="0"/>
                  <a:pt x="11152" y="0"/>
                </a:cubicBezTo>
                <a:close/>
                <a:moveTo>
                  <a:pt x="11536" y="0"/>
                </a:moveTo>
                <a:lnTo>
                  <a:pt x="11760" y="0"/>
                </a:lnTo>
                <a:cubicBezTo>
                  <a:pt x="11769" y="0"/>
                  <a:pt x="11776" y="8"/>
                  <a:pt x="11776" y="16"/>
                </a:cubicBezTo>
                <a:cubicBezTo>
                  <a:pt x="11776" y="25"/>
                  <a:pt x="11769" y="32"/>
                  <a:pt x="11760" y="32"/>
                </a:cubicBezTo>
                <a:lnTo>
                  <a:pt x="11536" y="32"/>
                </a:lnTo>
                <a:cubicBezTo>
                  <a:pt x="11528" y="32"/>
                  <a:pt x="11520" y="25"/>
                  <a:pt x="11520" y="16"/>
                </a:cubicBezTo>
                <a:cubicBezTo>
                  <a:pt x="11520" y="8"/>
                  <a:pt x="11528" y="0"/>
                  <a:pt x="11536" y="0"/>
                </a:cubicBezTo>
                <a:close/>
                <a:moveTo>
                  <a:pt x="11920" y="0"/>
                </a:moveTo>
                <a:lnTo>
                  <a:pt x="12144" y="0"/>
                </a:lnTo>
                <a:cubicBezTo>
                  <a:pt x="12153" y="0"/>
                  <a:pt x="12160" y="8"/>
                  <a:pt x="12160" y="16"/>
                </a:cubicBezTo>
                <a:cubicBezTo>
                  <a:pt x="12160" y="25"/>
                  <a:pt x="12153" y="32"/>
                  <a:pt x="12144" y="32"/>
                </a:cubicBezTo>
                <a:lnTo>
                  <a:pt x="11920" y="32"/>
                </a:lnTo>
                <a:cubicBezTo>
                  <a:pt x="11912" y="32"/>
                  <a:pt x="11904" y="25"/>
                  <a:pt x="11904" y="16"/>
                </a:cubicBezTo>
                <a:cubicBezTo>
                  <a:pt x="11904" y="8"/>
                  <a:pt x="11912" y="0"/>
                  <a:pt x="11920" y="0"/>
                </a:cubicBezTo>
                <a:close/>
                <a:moveTo>
                  <a:pt x="12304" y="0"/>
                </a:moveTo>
                <a:lnTo>
                  <a:pt x="12496" y="0"/>
                </a:lnTo>
                <a:cubicBezTo>
                  <a:pt x="12505" y="0"/>
                  <a:pt x="12512" y="8"/>
                  <a:pt x="12512" y="16"/>
                </a:cubicBezTo>
                <a:cubicBezTo>
                  <a:pt x="12512" y="25"/>
                  <a:pt x="12505" y="32"/>
                  <a:pt x="12496" y="32"/>
                </a:cubicBezTo>
                <a:lnTo>
                  <a:pt x="12304" y="32"/>
                </a:lnTo>
                <a:cubicBezTo>
                  <a:pt x="12296" y="32"/>
                  <a:pt x="12288" y="25"/>
                  <a:pt x="12288" y="16"/>
                </a:cubicBezTo>
                <a:cubicBezTo>
                  <a:pt x="12288" y="8"/>
                  <a:pt x="12296" y="0"/>
                  <a:pt x="12304" y="0"/>
                </a:cubicBezTo>
                <a:close/>
              </a:path>
            </a:pathLst>
          </a:custGeom>
          <a:solidFill>
            <a:srgbClr val="000000"/>
          </a:solidFill>
          <a:ln w="7938" cap="flat">
            <a:solidFill>
              <a:srgbClr val="000000"/>
            </a:solidFill>
            <a:prstDash val="solid"/>
            <a:bevel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E"/>
          </a:p>
        </p:txBody>
      </p:sp>
      <p:sp>
        <p:nvSpPr>
          <p:cNvPr id="210" name="Freeform 12">
            <a:extLst>
              <a:ext uri="{FF2B5EF4-FFF2-40B4-BE49-F238E27FC236}">
                <a16:creationId xmlns="" xmlns:a16="http://schemas.microsoft.com/office/drawing/2014/main" id="{D2F2CDA8-7387-C4AF-DE02-C70C5F7295A9}"/>
              </a:ext>
            </a:extLst>
          </p:cNvPr>
          <p:cNvSpPr>
            <a:spLocks noEditPoints="1"/>
          </p:cNvSpPr>
          <p:nvPr/>
        </p:nvSpPr>
        <p:spPr bwMode="auto">
          <a:xfrm>
            <a:off x="6438673" y="423633"/>
            <a:ext cx="5640388" cy="44450"/>
          </a:xfrm>
          <a:custGeom>
            <a:avLst/>
            <a:gdLst>
              <a:gd name="T0" fmla="*/ 241 w 12513"/>
              <a:gd name="T1" fmla="*/ 95 h 97"/>
              <a:gd name="T2" fmla="*/ 400 w 12513"/>
              <a:gd name="T3" fmla="*/ 62 h 97"/>
              <a:gd name="T4" fmla="*/ 401 w 12513"/>
              <a:gd name="T5" fmla="*/ 94 h 97"/>
              <a:gd name="T6" fmla="*/ 1008 w 12513"/>
              <a:gd name="T7" fmla="*/ 59 h 97"/>
              <a:gd name="T8" fmla="*/ 768 w 12513"/>
              <a:gd name="T9" fmla="*/ 77 h 97"/>
              <a:gd name="T10" fmla="*/ 1408 w 12513"/>
              <a:gd name="T11" fmla="*/ 73 h 97"/>
              <a:gd name="T12" fmla="*/ 1168 w 12513"/>
              <a:gd name="T13" fmla="*/ 59 h 97"/>
              <a:gd name="T14" fmla="*/ 1777 w 12513"/>
              <a:gd name="T15" fmla="*/ 87 h 97"/>
              <a:gd name="T16" fmla="*/ 1936 w 12513"/>
              <a:gd name="T17" fmla="*/ 55 h 97"/>
              <a:gd name="T18" fmla="*/ 1937 w 12513"/>
              <a:gd name="T19" fmla="*/ 87 h 97"/>
              <a:gd name="T20" fmla="*/ 2544 w 12513"/>
              <a:gd name="T21" fmla="*/ 52 h 97"/>
              <a:gd name="T22" fmla="*/ 2304 w 12513"/>
              <a:gd name="T23" fmla="*/ 69 h 97"/>
              <a:gd name="T24" fmla="*/ 2944 w 12513"/>
              <a:gd name="T25" fmla="*/ 65 h 97"/>
              <a:gd name="T26" fmla="*/ 2704 w 12513"/>
              <a:gd name="T27" fmla="*/ 51 h 97"/>
              <a:gd name="T28" fmla="*/ 3313 w 12513"/>
              <a:gd name="T29" fmla="*/ 80 h 97"/>
              <a:gd name="T30" fmla="*/ 3472 w 12513"/>
              <a:gd name="T31" fmla="*/ 47 h 97"/>
              <a:gd name="T32" fmla="*/ 3473 w 12513"/>
              <a:gd name="T33" fmla="*/ 79 h 97"/>
              <a:gd name="T34" fmla="*/ 4080 w 12513"/>
              <a:gd name="T35" fmla="*/ 44 h 97"/>
              <a:gd name="T36" fmla="*/ 3840 w 12513"/>
              <a:gd name="T37" fmla="*/ 61 h 97"/>
              <a:gd name="T38" fmla="*/ 4480 w 12513"/>
              <a:gd name="T39" fmla="*/ 58 h 97"/>
              <a:gd name="T40" fmla="*/ 4240 w 12513"/>
              <a:gd name="T41" fmla="*/ 43 h 97"/>
              <a:gd name="T42" fmla="*/ 4848 w 12513"/>
              <a:gd name="T43" fmla="*/ 72 h 97"/>
              <a:gd name="T44" fmla="*/ 5008 w 12513"/>
              <a:gd name="T45" fmla="*/ 39 h 97"/>
              <a:gd name="T46" fmla="*/ 5008 w 12513"/>
              <a:gd name="T47" fmla="*/ 71 h 97"/>
              <a:gd name="T48" fmla="*/ 5616 w 12513"/>
              <a:gd name="T49" fmla="*/ 36 h 97"/>
              <a:gd name="T50" fmla="*/ 5376 w 12513"/>
              <a:gd name="T51" fmla="*/ 53 h 97"/>
              <a:gd name="T52" fmla="*/ 6016 w 12513"/>
              <a:gd name="T53" fmla="*/ 50 h 97"/>
              <a:gd name="T54" fmla="*/ 5776 w 12513"/>
              <a:gd name="T55" fmla="*/ 35 h 97"/>
              <a:gd name="T56" fmla="*/ 6384 w 12513"/>
              <a:gd name="T57" fmla="*/ 64 h 97"/>
              <a:gd name="T58" fmla="*/ 6544 w 12513"/>
              <a:gd name="T59" fmla="*/ 31 h 97"/>
              <a:gd name="T60" fmla="*/ 6544 w 12513"/>
              <a:gd name="T61" fmla="*/ 63 h 97"/>
              <a:gd name="T62" fmla="*/ 7152 w 12513"/>
              <a:gd name="T63" fmla="*/ 28 h 97"/>
              <a:gd name="T64" fmla="*/ 6912 w 12513"/>
              <a:gd name="T65" fmla="*/ 45 h 97"/>
              <a:gd name="T66" fmla="*/ 7552 w 12513"/>
              <a:gd name="T67" fmla="*/ 42 h 97"/>
              <a:gd name="T68" fmla="*/ 7312 w 12513"/>
              <a:gd name="T69" fmla="*/ 27 h 97"/>
              <a:gd name="T70" fmla="*/ 7920 w 12513"/>
              <a:gd name="T71" fmla="*/ 56 h 97"/>
              <a:gd name="T72" fmla="*/ 8080 w 12513"/>
              <a:gd name="T73" fmla="*/ 23 h 97"/>
              <a:gd name="T74" fmla="*/ 8080 w 12513"/>
              <a:gd name="T75" fmla="*/ 55 h 97"/>
              <a:gd name="T76" fmla="*/ 8688 w 12513"/>
              <a:gd name="T77" fmla="*/ 20 h 97"/>
              <a:gd name="T78" fmla="*/ 8448 w 12513"/>
              <a:gd name="T79" fmla="*/ 37 h 97"/>
              <a:gd name="T80" fmla="*/ 9088 w 12513"/>
              <a:gd name="T81" fmla="*/ 34 h 97"/>
              <a:gd name="T82" fmla="*/ 8848 w 12513"/>
              <a:gd name="T83" fmla="*/ 19 h 97"/>
              <a:gd name="T84" fmla="*/ 9456 w 12513"/>
              <a:gd name="T85" fmla="*/ 48 h 97"/>
              <a:gd name="T86" fmla="*/ 9616 w 12513"/>
              <a:gd name="T87" fmla="*/ 15 h 97"/>
              <a:gd name="T88" fmla="*/ 9616 w 12513"/>
              <a:gd name="T89" fmla="*/ 47 h 97"/>
              <a:gd name="T90" fmla="*/ 10224 w 12513"/>
              <a:gd name="T91" fmla="*/ 12 h 97"/>
              <a:gd name="T92" fmla="*/ 9984 w 12513"/>
              <a:gd name="T93" fmla="*/ 29 h 97"/>
              <a:gd name="T94" fmla="*/ 10624 w 12513"/>
              <a:gd name="T95" fmla="*/ 26 h 97"/>
              <a:gd name="T96" fmla="*/ 10384 w 12513"/>
              <a:gd name="T97" fmla="*/ 11 h 97"/>
              <a:gd name="T98" fmla="*/ 10992 w 12513"/>
              <a:gd name="T99" fmla="*/ 40 h 97"/>
              <a:gd name="T100" fmla="*/ 11152 w 12513"/>
              <a:gd name="T101" fmla="*/ 7 h 97"/>
              <a:gd name="T102" fmla="*/ 11152 w 12513"/>
              <a:gd name="T103" fmla="*/ 39 h 97"/>
              <a:gd name="T104" fmla="*/ 11760 w 12513"/>
              <a:gd name="T105" fmla="*/ 4 h 97"/>
              <a:gd name="T106" fmla="*/ 11520 w 12513"/>
              <a:gd name="T107" fmla="*/ 21 h 97"/>
              <a:gd name="T108" fmla="*/ 12160 w 12513"/>
              <a:gd name="T109" fmla="*/ 18 h 97"/>
              <a:gd name="T110" fmla="*/ 11920 w 12513"/>
              <a:gd name="T111" fmla="*/ 3 h 97"/>
              <a:gd name="T112" fmla="*/ 12497 w 12513"/>
              <a:gd name="T113" fmla="*/ 32 h 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12513" h="97">
                <a:moveTo>
                  <a:pt x="16" y="64"/>
                </a:moveTo>
                <a:lnTo>
                  <a:pt x="240" y="63"/>
                </a:lnTo>
                <a:cubicBezTo>
                  <a:pt x="249" y="63"/>
                  <a:pt x="256" y="70"/>
                  <a:pt x="256" y="79"/>
                </a:cubicBezTo>
                <a:cubicBezTo>
                  <a:pt x="257" y="88"/>
                  <a:pt x="249" y="95"/>
                  <a:pt x="241" y="95"/>
                </a:cubicBezTo>
                <a:lnTo>
                  <a:pt x="17" y="96"/>
                </a:lnTo>
                <a:cubicBezTo>
                  <a:pt x="8" y="97"/>
                  <a:pt x="1" y="89"/>
                  <a:pt x="0" y="81"/>
                </a:cubicBezTo>
                <a:cubicBezTo>
                  <a:pt x="0" y="72"/>
                  <a:pt x="8" y="65"/>
                  <a:pt x="16" y="64"/>
                </a:cubicBezTo>
                <a:close/>
                <a:moveTo>
                  <a:pt x="400" y="62"/>
                </a:moveTo>
                <a:lnTo>
                  <a:pt x="624" y="61"/>
                </a:lnTo>
                <a:cubicBezTo>
                  <a:pt x="633" y="61"/>
                  <a:pt x="640" y="68"/>
                  <a:pt x="640" y="77"/>
                </a:cubicBezTo>
                <a:cubicBezTo>
                  <a:pt x="641" y="86"/>
                  <a:pt x="633" y="93"/>
                  <a:pt x="625" y="93"/>
                </a:cubicBezTo>
                <a:lnTo>
                  <a:pt x="401" y="94"/>
                </a:lnTo>
                <a:cubicBezTo>
                  <a:pt x="392" y="95"/>
                  <a:pt x="385" y="87"/>
                  <a:pt x="384" y="79"/>
                </a:cubicBezTo>
                <a:cubicBezTo>
                  <a:pt x="384" y="70"/>
                  <a:pt x="392" y="63"/>
                  <a:pt x="400" y="62"/>
                </a:cubicBezTo>
                <a:close/>
                <a:moveTo>
                  <a:pt x="784" y="61"/>
                </a:moveTo>
                <a:lnTo>
                  <a:pt x="1008" y="59"/>
                </a:lnTo>
                <a:cubicBezTo>
                  <a:pt x="1017" y="59"/>
                  <a:pt x="1024" y="66"/>
                  <a:pt x="1024" y="75"/>
                </a:cubicBezTo>
                <a:cubicBezTo>
                  <a:pt x="1025" y="84"/>
                  <a:pt x="1017" y="91"/>
                  <a:pt x="1009" y="91"/>
                </a:cubicBezTo>
                <a:lnTo>
                  <a:pt x="785" y="93"/>
                </a:lnTo>
                <a:cubicBezTo>
                  <a:pt x="776" y="93"/>
                  <a:pt x="769" y="85"/>
                  <a:pt x="768" y="77"/>
                </a:cubicBezTo>
                <a:cubicBezTo>
                  <a:pt x="768" y="68"/>
                  <a:pt x="776" y="61"/>
                  <a:pt x="784" y="61"/>
                </a:cubicBezTo>
                <a:close/>
                <a:moveTo>
                  <a:pt x="1168" y="59"/>
                </a:moveTo>
                <a:lnTo>
                  <a:pt x="1392" y="57"/>
                </a:lnTo>
                <a:cubicBezTo>
                  <a:pt x="1401" y="57"/>
                  <a:pt x="1408" y="64"/>
                  <a:pt x="1408" y="73"/>
                </a:cubicBezTo>
                <a:cubicBezTo>
                  <a:pt x="1408" y="82"/>
                  <a:pt x="1401" y="89"/>
                  <a:pt x="1393" y="89"/>
                </a:cubicBezTo>
                <a:lnTo>
                  <a:pt x="1169" y="91"/>
                </a:lnTo>
                <a:cubicBezTo>
                  <a:pt x="1160" y="91"/>
                  <a:pt x="1152" y="83"/>
                  <a:pt x="1152" y="75"/>
                </a:cubicBezTo>
                <a:cubicBezTo>
                  <a:pt x="1152" y="66"/>
                  <a:pt x="1160" y="59"/>
                  <a:pt x="1168" y="59"/>
                </a:cubicBezTo>
                <a:close/>
                <a:moveTo>
                  <a:pt x="1552" y="57"/>
                </a:moveTo>
                <a:lnTo>
                  <a:pt x="1776" y="55"/>
                </a:lnTo>
                <a:cubicBezTo>
                  <a:pt x="1785" y="55"/>
                  <a:pt x="1792" y="63"/>
                  <a:pt x="1792" y="71"/>
                </a:cubicBezTo>
                <a:cubicBezTo>
                  <a:pt x="1792" y="80"/>
                  <a:pt x="1785" y="87"/>
                  <a:pt x="1777" y="87"/>
                </a:cubicBezTo>
                <a:lnTo>
                  <a:pt x="1553" y="89"/>
                </a:lnTo>
                <a:cubicBezTo>
                  <a:pt x="1544" y="89"/>
                  <a:pt x="1536" y="82"/>
                  <a:pt x="1536" y="73"/>
                </a:cubicBezTo>
                <a:cubicBezTo>
                  <a:pt x="1536" y="64"/>
                  <a:pt x="1544" y="57"/>
                  <a:pt x="1552" y="57"/>
                </a:cubicBezTo>
                <a:close/>
                <a:moveTo>
                  <a:pt x="1936" y="55"/>
                </a:moveTo>
                <a:lnTo>
                  <a:pt x="2160" y="53"/>
                </a:lnTo>
                <a:cubicBezTo>
                  <a:pt x="2169" y="53"/>
                  <a:pt x="2176" y="61"/>
                  <a:pt x="2176" y="69"/>
                </a:cubicBezTo>
                <a:cubicBezTo>
                  <a:pt x="2176" y="78"/>
                  <a:pt x="2169" y="85"/>
                  <a:pt x="2161" y="85"/>
                </a:cubicBezTo>
                <a:lnTo>
                  <a:pt x="1937" y="87"/>
                </a:lnTo>
                <a:cubicBezTo>
                  <a:pt x="1928" y="87"/>
                  <a:pt x="1920" y="80"/>
                  <a:pt x="1920" y="71"/>
                </a:cubicBezTo>
                <a:cubicBezTo>
                  <a:pt x="1920" y="62"/>
                  <a:pt x="1928" y="55"/>
                  <a:pt x="1936" y="55"/>
                </a:cubicBezTo>
                <a:close/>
                <a:moveTo>
                  <a:pt x="2320" y="53"/>
                </a:moveTo>
                <a:lnTo>
                  <a:pt x="2544" y="52"/>
                </a:lnTo>
                <a:cubicBezTo>
                  <a:pt x="2553" y="51"/>
                  <a:pt x="2560" y="59"/>
                  <a:pt x="2560" y="67"/>
                </a:cubicBezTo>
                <a:cubicBezTo>
                  <a:pt x="2560" y="76"/>
                  <a:pt x="2553" y="83"/>
                  <a:pt x="2545" y="84"/>
                </a:cubicBezTo>
                <a:lnTo>
                  <a:pt x="2321" y="85"/>
                </a:lnTo>
                <a:cubicBezTo>
                  <a:pt x="2312" y="85"/>
                  <a:pt x="2304" y="78"/>
                  <a:pt x="2304" y="69"/>
                </a:cubicBezTo>
                <a:cubicBezTo>
                  <a:pt x="2304" y="60"/>
                  <a:pt x="2312" y="53"/>
                  <a:pt x="2320" y="53"/>
                </a:cubicBezTo>
                <a:close/>
                <a:moveTo>
                  <a:pt x="2704" y="51"/>
                </a:moveTo>
                <a:lnTo>
                  <a:pt x="2928" y="50"/>
                </a:lnTo>
                <a:cubicBezTo>
                  <a:pt x="2937" y="49"/>
                  <a:pt x="2944" y="57"/>
                  <a:pt x="2944" y="65"/>
                </a:cubicBezTo>
                <a:cubicBezTo>
                  <a:pt x="2944" y="74"/>
                  <a:pt x="2937" y="81"/>
                  <a:pt x="2929" y="82"/>
                </a:cubicBezTo>
                <a:lnTo>
                  <a:pt x="2705" y="83"/>
                </a:lnTo>
                <a:cubicBezTo>
                  <a:pt x="2696" y="83"/>
                  <a:pt x="2688" y="76"/>
                  <a:pt x="2688" y="67"/>
                </a:cubicBezTo>
                <a:cubicBezTo>
                  <a:pt x="2688" y="58"/>
                  <a:pt x="2696" y="51"/>
                  <a:pt x="2704" y="51"/>
                </a:cubicBezTo>
                <a:close/>
                <a:moveTo>
                  <a:pt x="3088" y="49"/>
                </a:moveTo>
                <a:lnTo>
                  <a:pt x="3312" y="48"/>
                </a:lnTo>
                <a:cubicBezTo>
                  <a:pt x="3321" y="48"/>
                  <a:pt x="3328" y="55"/>
                  <a:pt x="3328" y="63"/>
                </a:cubicBezTo>
                <a:cubicBezTo>
                  <a:pt x="3328" y="72"/>
                  <a:pt x="3321" y="80"/>
                  <a:pt x="3313" y="80"/>
                </a:cubicBezTo>
                <a:lnTo>
                  <a:pt x="3089" y="81"/>
                </a:lnTo>
                <a:cubicBezTo>
                  <a:pt x="3080" y="81"/>
                  <a:pt x="3072" y="74"/>
                  <a:pt x="3072" y="65"/>
                </a:cubicBezTo>
                <a:cubicBezTo>
                  <a:pt x="3072" y="56"/>
                  <a:pt x="3080" y="49"/>
                  <a:pt x="3088" y="49"/>
                </a:cubicBezTo>
                <a:close/>
                <a:moveTo>
                  <a:pt x="3472" y="47"/>
                </a:moveTo>
                <a:lnTo>
                  <a:pt x="3696" y="46"/>
                </a:lnTo>
                <a:cubicBezTo>
                  <a:pt x="3705" y="46"/>
                  <a:pt x="3712" y="53"/>
                  <a:pt x="3712" y="62"/>
                </a:cubicBezTo>
                <a:cubicBezTo>
                  <a:pt x="3712" y="70"/>
                  <a:pt x="3705" y="78"/>
                  <a:pt x="3697" y="78"/>
                </a:cubicBezTo>
                <a:lnTo>
                  <a:pt x="3473" y="79"/>
                </a:lnTo>
                <a:cubicBezTo>
                  <a:pt x="3464" y="79"/>
                  <a:pt x="3456" y="72"/>
                  <a:pt x="3456" y="63"/>
                </a:cubicBezTo>
                <a:cubicBezTo>
                  <a:pt x="3456" y="54"/>
                  <a:pt x="3464" y="47"/>
                  <a:pt x="3472" y="47"/>
                </a:cubicBezTo>
                <a:close/>
                <a:moveTo>
                  <a:pt x="3856" y="45"/>
                </a:moveTo>
                <a:lnTo>
                  <a:pt x="4080" y="44"/>
                </a:lnTo>
                <a:cubicBezTo>
                  <a:pt x="4089" y="44"/>
                  <a:pt x="4096" y="51"/>
                  <a:pt x="4096" y="60"/>
                </a:cubicBezTo>
                <a:cubicBezTo>
                  <a:pt x="4096" y="68"/>
                  <a:pt x="4089" y="76"/>
                  <a:pt x="4080" y="76"/>
                </a:cubicBezTo>
                <a:lnTo>
                  <a:pt x="3856" y="77"/>
                </a:lnTo>
                <a:cubicBezTo>
                  <a:pt x="3848" y="77"/>
                  <a:pt x="3840" y="70"/>
                  <a:pt x="3840" y="61"/>
                </a:cubicBezTo>
                <a:cubicBezTo>
                  <a:pt x="3840" y="52"/>
                  <a:pt x="3847" y="45"/>
                  <a:pt x="3856" y="45"/>
                </a:cubicBezTo>
                <a:close/>
                <a:moveTo>
                  <a:pt x="4240" y="43"/>
                </a:moveTo>
                <a:lnTo>
                  <a:pt x="4464" y="42"/>
                </a:lnTo>
                <a:cubicBezTo>
                  <a:pt x="4473" y="42"/>
                  <a:pt x="4480" y="49"/>
                  <a:pt x="4480" y="58"/>
                </a:cubicBezTo>
                <a:cubicBezTo>
                  <a:pt x="4480" y="66"/>
                  <a:pt x="4473" y="74"/>
                  <a:pt x="4464" y="74"/>
                </a:cubicBezTo>
                <a:lnTo>
                  <a:pt x="4240" y="75"/>
                </a:lnTo>
                <a:cubicBezTo>
                  <a:pt x="4232" y="75"/>
                  <a:pt x="4224" y="68"/>
                  <a:pt x="4224" y="59"/>
                </a:cubicBezTo>
                <a:cubicBezTo>
                  <a:pt x="4224" y="50"/>
                  <a:pt x="4231" y="43"/>
                  <a:pt x="4240" y="43"/>
                </a:cubicBezTo>
                <a:close/>
                <a:moveTo>
                  <a:pt x="4624" y="41"/>
                </a:moveTo>
                <a:lnTo>
                  <a:pt x="4848" y="40"/>
                </a:lnTo>
                <a:cubicBezTo>
                  <a:pt x="4857" y="40"/>
                  <a:pt x="4864" y="47"/>
                  <a:pt x="4864" y="56"/>
                </a:cubicBezTo>
                <a:cubicBezTo>
                  <a:pt x="4864" y="64"/>
                  <a:pt x="4857" y="72"/>
                  <a:pt x="4848" y="72"/>
                </a:cubicBezTo>
                <a:lnTo>
                  <a:pt x="4624" y="73"/>
                </a:lnTo>
                <a:cubicBezTo>
                  <a:pt x="4616" y="73"/>
                  <a:pt x="4608" y="66"/>
                  <a:pt x="4608" y="57"/>
                </a:cubicBezTo>
                <a:cubicBezTo>
                  <a:pt x="4608" y="48"/>
                  <a:pt x="4615" y="41"/>
                  <a:pt x="4624" y="41"/>
                </a:cubicBezTo>
                <a:close/>
                <a:moveTo>
                  <a:pt x="5008" y="39"/>
                </a:moveTo>
                <a:lnTo>
                  <a:pt x="5232" y="38"/>
                </a:lnTo>
                <a:cubicBezTo>
                  <a:pt x="5241" y="38"/>
                  <a:pt x="5248" y="45"/>
                  <a:pt x="5248" y="54"/>
                </a:cubicBezTo>
                <a:cubicBezTo>
                  <a:pt x="5248" y="62"/>
                  <a:pt x="5241" y="70"/>
                  <a:pt x="5232" y="70"/>
                </a:cubicBezTo>
                <a:lnTo>
                  <a:pt x="5008" y="71"/>
                </a:lnTo>
                <a:cubicBezTo>
                  <a:pt x="5000" y="71"/>
                  <a:pt x="4992" y="64"/>
                  <a:pt x="4992" y="55"/>
                </a:cubicBezTo>
                <a:cubicBezTo>
                  <a:pt x="4992" y="46"/>
                  <a:pt x="4999" y="39"/>
                  <a:pt x="5008" y="39"/>
                </a:cubicBezTo>
                <a:close/>
                <a:moveTo>
                  <a:pt x="5392" y="37"/>
                </a:moveTo>
                <a:lnTo>
                  <a:pt x="5616" y="36"/>
                </a:lnTo>
                <a:cubicBezTo>
                  <a:pt x="5625" y="36"/>
                  <a:pt x="5632" y="43"/>
                  <a:pt x="5632" y="52"/>
                </a:cubicBezTo>
                <a:cubicBezTo>
                  <a:pt x="5632" y="61"/>
                  <a:pt x="5625" y="68"/>
                  <a:pt x="5616" y="68"/>
                </a:cubicBezTo>
                <a:lnTo>
                  <a:pt x="5392" y="69"/>
                </a:lnTo>
                <a:cubicBezTo>
                  <a:pt x="5384" y="69"/>
                  <a:pt x="5376" y="62"/>
                  <a:pt x="5376" y="53"/>
                </a:cubicBezTo>
                <a:cubicBezTo>
                  <a:pt x="5376" y="44"/>
                  <a:pt x="5383" y="37"/>
                  <a:pt x="5392" y="37"/>
                </a:cubicBezTo>
                <a:close/>
                <a:moveTo>
                  <a:pt x="5776" y="35"/>
                </a:moveTo>
                <a:lnTo>
                  <a:pt x="6000" y="34"/>
                </a:lnTo>
                <a:cubicBezTo>
                  <a:pt x="6009" y="34"/>
                  <a:pt x="6016" y="41"/>
                  <a:pt x="6016" y="50"/>
                </a:cubicBezTo>
                <a:cubicBezTo>
                  <a:pt x="6016" y="59"/>
                  <a:pt x="6009" y="66"/>
                  <a:pt x="6000" y="66"/>
                </a:cubicBezTo>
                <a:lnTo>
                  <a:pt x="5776" y="67"/>
                </a:lnTo>
                <a:cubicBezTo>
                  <a:pt x="5768" y="67"/>
                  <a:pt x="5760" y="60"/>
                  <a:pt x="5760" y="51"/>
                </a:cubicBezTo>
                <a:cubicBezTo>
                  <a:pt x="5760" y="42"/>
                  <a:pt x="5767" y="35"/>
                  <a:pt x="5776" y="35"/>
                </a:cubicBezTo>
                <a:close/>
                <a:moveTo>
                  <a:pt x="6160" y="33"/>
                </a:moveTo>
                <a:lnTo>
                  <a:pt x="6384" y="32"/>
                </a:lnTo>
                <a:cubicBezTo>
                  <a:pt x="6393" y="32"/>
                  <a:pt x="6400" y="39"/>
                  <a:pt x="6400" y="48"/>
                </a:cubicBezTo>
                <a:cubicBezTo>
                  <a:pt x="6400" y="57"/>
                  <a:pt x="6393" y="64"/>
                  <a:pt x="6384" y="64"/>
                </a:cubicBezTo>
                <a:lnTo>
                  <a:pt x="6160" y="65"/>
                </a:lnTo>
                <a:cubicBezTo>
                  <a:pt x="6152" y="65"/>
                  <a:pt x="6144" y="58"/>
                  <a:pt x="6144" y="49"/>
                </a:cubicBezTo>
                <a:cubicBezTo>
                  <a:pt x="6144" y="40"/>
                  <a:pt x="6151" y="33"/>
                  <a:pt x="6160" y="33"/>
                </a:cubicBezTo>
                <a:close/>
                <a:moveTo>
                  <a:pt x="6544" y="31"/>
                </a:moveTo>
                <a:lnTo>
                  <a:pt x="6768" y="30"/>
                </a:lnTo>
                <a:cubicBezTo>
                  <a:pt x="6777" y="30"/>
                  <a:pt x="6784" y="37"/>
                  <a:pt x="6784" y="46"/>
                </a:cubicBezTo>
                <a:cubicBezTo>
                  <a:pt x="6784" y="55"/>
                  <a:pt x="6777" y="62"/>
                  <a:pt x="6768" y="62"/>
                </a:cubicBezTo>
                <a:lnTo>
                  <a:pt x="6544" y="63"/>
                </a:lnTo>
                <a:cubicBezTo>
                  <a:pt x="6536" y="63"/>
                  <a:pt x="6528" y="56"/>
                  <a:pt x="6528" y="47"/>
                </a:cubicBezTo>
                <a:cubicBezTo>
                  <a:pt x="6528" y="38"/>
                  <a:pt x="6535" y="31"/>
                  <a:pt x="6544" y="31"/>
                </a:cubicBezTo>
                <a:close/>
                <a:moveTo>
                  <a:pt x="6928" y="29"/>
                </a:moveTo>
                <a:lnTo>
                  <a:pt x="7152" y="28"/>
                </a:lnTo>
                <a:cubicBezTo>
                  <a:pt x="7161" y="28"/>
                  <a:pt x="7168" y="35"/>
                  <a:pt x="7168" y="44"/>
                </a:cubicBezTo>
                <a:cubicBezTo>
                  <a:pt x="7168" y="53"/>
                  <a:pt x="7161" y="60"/>
                  <a:pt x="7152" y="60"/>
                </a:cubicBezTo>
                <a:lnTo>
                  <a:pt x="6928" y="61"/>
                </a:lnTo>
                <a:cubicBezTo>
                  <a:pt x="6920" y="61"/>
                  <a:pt x="6912" y="54"/>
                  <a:pt x="6912" y="45"/>
                </a:cubicBezTo>
                <a:cubicBezTo>
                  <a:pt x="6912" y="36"/>
                  <a:pt x="6919" y="29"/>
                  <a:pt x="6928" y="29"/>
                </a:cubicBezTo>
                <a:close/>
                <a:moveTo>
                  <a:pt x="7312" y="27"/>
                </a:moveTo>
                <a:lnTo>
                  <a:pt x="7536" y="26"/>
                </a:lnTo>
                <a:cubicBezTo>
                  <a:pt x="7545" y="26"/>
                  <a:pt x="7552" y="33"/>
                  <a:pt x="7552" y="42"/>
                </a:cubicBezTo>
                <a:cubicBezTo>
                  <a:pt x="7552" y="51"/>
                  <a:pt x="7545" y="58"/>
                  <a:pt x="7536" y="58"/>
                </a:cubicBezTo>
                <a:lnTo>
                  <a:pt x="7312" y="59"/>
                </a:lnTo>
                <a:cubicBezTo>
                  <a:pt x="7304" y="59"/>
                  <a:pt x="7296" y="52"/>
                  <a:pt x="7296" y="43"/>
                </a:cubicBezTo>
                <a:cubicBezTo>
                  <a:pt x="7296" y="34"/>
                  <a:pt x="7303" y="27"/>
                  <a:pt x="7312" y="27"/>
                </a:cubicBezTo>
                <a:close/>
                <a:moveTo>
                  <a:pt x="7696" y="25"/>
                </a:moveTo>
                <a:lnTo>
                  <a:pt x="7920" y="24"/>
                </a:lnTo>
                <a:cubicBezTo>
                  <a:pt x="7929" y="24"/>
                  <a:pt x="7936" y="31"/>
                  <a:pt x="7936" y="40"/>
                </a:cubicBezTo>
                <a:cubicBezTo>
                  <a:pt x="7936" y="49"/>
                  <a:pt x="7929" y="56"/>
                  <a:pt x="7920" y="56"/>
                </a:cubicBezTo>
                <a:lnTo>
                  <a:pt x="7696" y="57"/>
                </a:lnTo>
                <a:cubicBezTo>
                  <a:pt x="7688" y="57"/>
                  <a:pt x="7680" y="50"/>
                  <a:pt x="7680" y="41"/>
                </a:cubicBezTo>
                <a:cubicBezTo>
                  <a:pt x="7680" y="32"/>
                  <a:pt x="7687" y="25"/>
                  <a:pt x="7696" y="25"/>
                </a:cubicBezTo>
                <a:close/>
                <a:moveTo>
                  <a:pt x="8080" y="23"/>
                </a:moveTo>
                <a:lnTo>
                  <a:pt x="8304" y="22"/>
                </a:lnTo>
                <a:cubicBezTo>
                  <a:pt x="8313" y="22"/>
                  <a:pt x="8320" y="29"/>
                  <a:pt x="8320" y="38"/>
                </a:cubicBezTo>
                <a:cubicBezTo>
                  <a:pt x="8320" y="47"/>
                  <a:pt x="8313" y="54"/>
                  <a:pt x="8304" y="54"/>
                </a:cubicBezTo>
                <a:lnTo>
                  <a:pt x="8080" y="55"/>
                </a:lnTo>
                <a:cubicBezTo>
                  <a:pt x="8072" y="55"/>
                  <a:pt x="8064" y="48"/>
                  <a:pt x="8064" y="39"/>
                </a:cubicBezTo>
                <a:cubicBezTo>
                  <a:pt x="8064" y="30"/>
                  <a:pt x="8071" y="23"/>
                  <a:pt x="8080" y="23"/>
                </a:cubicBezTo>
                <a:close/>
                <a:moveTo>
                  <a:pt x="8464" y="21"/>
                </a:moveTo>
                <a:lnTo>
                  <a:pt x="8688" y="20"/>
                </a:lnTo>
                <a:cubicBezTo>
                  <a:pt x="8697" y="20"/>
                  <a:pt x="8704" y="27"/>
                  <a:pt x="8704" y="36"/>
                </a:cubicBezTo>
                <a:cubicBezTo>
                  <a:pt x="8704" y="45"/>
                  <a:pt x="8697" y="52"/>
                  <a:pt x="8688" y="52"/>
                </a:cubicBezTo>
                <a:lnTo>
                  <a:pt x="8464" y="53"/>
                </a:lnTo>
                <a:cubicBezTo>
                  <a:pt x="8456" y="53"/>
                  <a:pt x="8448" y="46"/>
                  <a:pt x="8448" y="37"/>
                </a:cubicBezTo>
                <a:cubicBezTo>
                  <a:pt x="8448" y="28"/>
                  <a:pt x="8455" y="21"/>
                  <a:pt x="8464" y="21"/>
                </a:cubicBezTo>
                <a:close/>
                <a:moveTo>
                  <a:pt x="8848" y="19"/>
                </a:moveTo>
                <a:lnTo>
                  <a:pt x="9072" y="18"/>
                </a:lnTo>
                <a:cubicBezTo>
                  <a:pt x="9081" y="18"/>
                  <a:pt x="9088" y="25"/>
                  <a:pt x="9088" y="34"/>
                </a:cubicBezTo>
                <a:cubicBezTo>
                  <a:pt x="9088" y="43"/>
                  <a:pt x="9081" y="50"/>
                  <a:pt x="9072" y="50"/>
                </a:cubicBezTo>
                <a:lnTo>
                  <a:pt x="8848" y="51"/>
                </a:lnTo>
                <a:cubicBezTo>
                  <a:pt x="8840" y="51"/>
                  <a:pt x="8832" y="44"/>
                  <a:pt x="8832" y="35"/>
                </a:cubicBezTo>
                <a:cubicBezTo>
                  <a:pt x="8832" y="26"/>
                  <a:pt x="8839" y="19"/>
                  <a:pt x="8848" y="19"/>
                </a:cubicBezTo>
                <a:close/>
                <a:moveTo>
                  <a:pt x="9232" y="17"/>
                </a:moveTo>
                <a:lnTo>
                  <a:pt x="9456" y="16"/>
                </a:lnTo>
                <a:cubicBezTo>
                  <a:pt x="9465" y="16"/>
                  <a:pt x="9472" y="23"/>
                  <a:pt x="9472" y="32"/>
                </a:cubicBezTo>
                <a:cubicBezTo>
                  <a:pt x="9472" y="41"/>
                  <a:pt x="9465" y="48"/>
                  <a:pt x="9456" y="48"/>
                </a:cubicBezTo>
                <a:lnTo>
                  <a:pt x="9232" y="49"/>
                </a:lnTo>
                <a:cubicBezTo>
                  <a:pt x="9224" y="49"/>
                  <a:pt x="9216" y="42"/>
                  <a:pt x="9216" y="33"/>
                </a:cubicBezTo>
                <a:cubicBezTo>
                  <a:pt x="9216" y="24"/>
                  <a:pt x="9223" y="17"/>
                  <a:pt x="9232" y="17"/>
                </a:cubicBezTo>
                <a:close/>
                <a:moveTo>
                  <a:pt x="9616" y="15"/>
                </a:moveTo>
                <a:lnTo>
                  <a:pt x="9840" y="14"/>
                </a:lnTo>
                <a:cubicBezTo>
                  <a:pt x="9849" y="14"/>
                  <a:pt x="9856" y="21"/>
                  <a:pt x="9856" y="30"/>
                </a:cubicBezTo>
                <a:cubicBezTo>
                  <a:pt x="9856" y="39"/>
                  <a:pt x="9849" y="46"/>
                  <a:pt x="9840" y="46"/>
                </a:cubicBezTo>
                <a:lnTo>
                  <a:pt x="9616" y="47"/>
                </a:lnTo>
                <a:cubicBezTo>
                  <a:pt x="9608" y="47"/>
                  <a:pt x="9600" y="40"/>
                  <a:pt x="9600" y="31"/>
                </a:cubicBezTo>
                <a:cubicBezTo>
                  <a:pt x="9600" y="22"/>
                  <a:pt x="9607" y="15"/>
                  <a:pt x="9616" y="15"/>
                </a:cubicBezTo>
                <a:close/>
                <a:moveTo>
                  <a:pt x="10000" y="13"/>
                </a:moveTo>
                <a:lnTo>
                  <a:pt x="10224" y="12"/>
                </a:lnTo>
                <a:cubicBezTo>
                  <a:pt x="10233" y="12"/>
                  <a:pt x="10240" y="19"/>
                  <a:pt x="10240" y="28"/>
                </a:cubicBezTo>
                <a:cubicBezTo>
                  <a:pt x="10240" y="37"/>
                  <a:pt x="10233" y="44"/>
                  <a:pt x="10224" y="44"/>
                </a:cubicBezTo>
                <a:lnTo>
                  <a:pt x="10000" y="45"/>
                </a:lnTo>
                <a:cubicBezTo>
                  <a:pt x="9992" y="45"/>
                  <a:pt x="9984" y="38"/>
                  <a:pt x="9984" y="29"/>
                </a:cubicBezTo>
                <a:cubicBezTo>
                  <a:pt x="9984" y="21"/>
                  <a:pt x="9991" y="13"/>
                  <a:pt x="10000" y="13"/>
                </a:cubicBezTo>
                <a:close/>
                <a:moveTo>
                  <a:pt x="10384" y="11"/>
                </a:moveTo>
                <a:lnTo>
                  <a:pt x="10608" y="10"/>
                </a:lnTo>
                <a:cubicBezTo>
                  <a:pt x="10617" y="10"/>
                  <a:pt x="10624" y="17"/>
                  <a:pt x="10624" y="26"/>
                </a:cubicBezTo>
                <a:cubicBezTo>
                  <a:pt x="10624" y="35"/>
                  <a:pt x="10617" y="42"/>
                  <a:pt x="10608" y="42"/>
                </a:cubicBezTo>
                <a:lnTo>
                  <a:pt x="10384" y="43"/>
                </a:lnTo>
                <a:cubicBezTo>
                  <a:pt x="10376" y="43"/>
                  <a:pt x="10368" y="36"/>
                  <a:pt x="10368" y="27"/>
                </a:cubicBezTo>
                <a:cubicBezTo>
                  <a:pt x="10368" y="19"/>
                  <a:pt x="10375" y="11"/>
                  <a:pt x="10384" y="11"/>
                </a:cubicBezTo>
                <a:close/>
                <a:moveTo>
                  <a:pt x="10768" y="9"/>
                </a:moveTo>
                <a:lnTo>
                  <a:pt x="10992" y="8"/>
                </a:lnTo>
                <a:cubicBezTo>
                  <a:pt x="11001" y="8"/>
                  <a:pt x="11008" y="15"/>
                  <a:pt x="11008" y="24"/>
                </a:cubicBezTo>
                <a:cubicBezTo>
                  <a:pt x="11008" y="33"/>
                  <a:pt x="11001" y="40"/>
                  <a:pt x="10992" y="40"/>
                </a:cubicBezTo>
                <a:lnTo>
                  <a:pt x="10768" y="41"/>
                </a:lnTo>
                <a:cubicBezTo>
                  <a:pt x="10760" y="41"/>
                  <a:pt x="10752" y="34"/>
                  <a:pt x="10752" y="25"/>
                </a:cubicBezTo>
                <a:cubicBezTo>
                  <a:pt x="10752" y="17"/>
                  <a:pt x="10759" y="9"/>
                  <a:pt x="10768" y="9"/>
                </a:cubicBezTo>
                <a:close/>
                <a:moveTo>
                  <a:pt x="11152" y="7"/>
                </a:moveTo>
                <a:lnTo>
                  <a:pt x="11376" y="6"/>
                </a:lnTo>
                <a:cubicBezTo>
                  <a:pt x="11385" y="6"/>
                  <a:pt x="11392" y="13"/>
                  <a:pt x="11392" y="22"/>
                </a:cubicBezTo>
                <a:cubicBezTo>
                  <a:pt x="11392" y="31"/>
                  <a:pt x="11385" y="38"/>
                  <a:pt x="11376" y="38"/>
                </a:cubicBezTo>
                <a:lnTo>
                  <a:pt x="11152" y="39"/>
                </a:lnTo>
                <a:cubicBezTo>
                  <a:pt x="11144" y="39"/>
                  <a:pt x="11136" y="32"/>
                  <a:pt x="11136" y="23"/>
                </a:cubicBezTo>
                <a:cubicBezTo>
                  <a:pt x="11136" y="15"/>
                  <a:pt x="11143" y="7"/>
                  <a:pt x="11152" y="7"/>
                </a:cubicBezTo>
                <a:close/>
                <a:moveTo>
                  <a:pt x="11536" y="5"/>
                </a:moveTo>
                <a:lnTo>
                  <a:pt x="11760" y="4"/>
                </a:lnTo>
                <a:cubicBezTo>
                  <a:pt x="11769" y="4"/>
                  <a:pt x="11776" y="11"/>
                  <a:pt x="11776" y="20"/>
                </a:cubicBezTo>
                <a:cubicBezTo>
                  <a:pt x="11776" y="29"/>
                  <a:pt x="11769" y="36"/>
                  <a:pt x="11760" y="36"/>
                </a:cubicBezTo>
                <a:lnTo>
                  <a:pt x="11536" y="37"/>
                </a:lnTo>
                <a:cubicBezTo>
                  <a:pt x="11528" y="37"/>
                  <a:pt x="11520" y="30"/>
                  <a:pt x="11520" y="21"/>
                </a:cubicBezTo>
                <a:cubicBezTo>
                  <a:pt x="11520" y="13"/>
                  <a:pt x="11527" y="5"/>
                  <a:pt x="11536" y="5"/>
                </a:cubicBezTo>
                <a:close/>
                <a:moveTo>
                  <a:pt x="11920" y="3"/>
                </a:moveTo>
                <a:lnTo>
                  <a:pt x="12144" y="2"/>
                </a:lnTo>
                <a:cubicBezTo>
                  <a:pt x="12153" y="2"/>
                  <a:pt x="12160" y="9"/>
                  <a:pt x="12160" y="18"/>
                </a:cubicBezTo>
                <a:cubicBezTo>
                  <a:pt x="12160" y="27"/>
                  <a:pt x="12153" y="34"/>
                  <a:pt x="12144" y="34"/>
                </a:cubicBezTo>
                <a:lnTo>
                  <a:pt x="11920" y="35"/>
                </a:lnTo>
                <a:cubicBezTo>
                  <a:pt x="11912" y="35"/>
                  <a:pt x="11904" y="28"/>
                  <a:pt x="11904" y="20"/>
                </a:cubicBezTo>
                <a:cubicBezTo>
                  <a:pt x="11904" y="11"/>
                  <a:pt x="11911" y="3"/>
                  <a:pt x="11920" y="3"/>
                </a:cubicBezTo>
                <a:close/>
                <a:moveTo>
                  <a:pt x="12304" y="1"/>
                </a:moveTo>
                <a:lnTo>
                  <a:pt x="12496" y="0"/>
                </a:lnTo>
                <a:cubicBezTo>
                  <a:pt x="12505" y="0"/>
                  <a:pt x="12512" y="8"/>
                  <a:pt x="12512" y="16"/>
                </a:cubicBezTo>
                <a:cubicBezTo>
                  <a:pt x="12513" y="25"/>
                  <a:pt x="12505" y="32"/>
                  <a:pt x="12497" y="32"/>
                </a:cubicBezTo>
                <a:lnTo>
                  <a:pt x="12304" y="33"/>
                </a:lnTo>
                <a:cubicBezTo>
                  <a:pt x="12296" y="33"/>
                  <a:pt x="12288" y="26"/>
                  <a:pt x="12288" y="18"/>
                </a:cubicBezTo>
                <a:cubicBezTo>
                  <a:pt x="12288" y="9"/>
                  <a:pt x="12295" y="1"/>
                  <a:pt x="12304" y="1"/>
                </a:cubicBezTo>
                <a:close/>
              </a:path>
            </a:pathLst>
          </a:custGeom>
          <a:solidFill>
            <a:srgbClr val="000000"/>
          </a:solidFill>
          <a:ln w="7938" cap="flat">
            <a:solidFill>
              <a:srgbClr val="000000"/>
            </a:solidFill>
            <a:prstDash val="solid"/>
            <a:bevel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E"/>
          </a:p>
        </p:txBody>
      </p:sp>
      <p:sp>
        <p:nvSpPr>
          <p:cNvPr id="262" name="Line 64">
            <a:extLst>
              <a:ext uri="{FF2B5EF4-FFF2-40B4-BE49-F238E27FC236}">
                <a16:creationId xmlns="" xmlns:a16="http://schemas.microsoft.com/office/drawing/2014/main" id="{FAE747C9-C49D-B308-F250-8BECD9EB1CE1}"/>
              </a:ext>
            </a:extLst>
          </p:cNvPr>
          <p:cNvSpPr>
            <a:spLocks noChangeShapeType="1"/>
          </p:cNvSpPr>
          <p:nvPr/>
        </p:nvSpPr>
        <p:spPr bwMode="auto">
          <a:xfrm>
            <a:off x="7637235" y="2530246"/>
            <a:ext cx="0" cy="2566988"/>
          </a:xfrm>
          <a:prstGeom prst="line">
            <a:avLst/>
          </a:prstGeom>
          <a:noFill/>
          <a:ln w="14288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E"/>
          </a:p>
        </p:txBody>
      </p:sp>
      <p:sp>
        <p:nvSpPr>
          <p:cNvPr id="263" name="Freeform 65">
            <a:extLst>
              <a:ext uri="{FF2B5EF4-FFF2-40B4-BE49-F238E27FC236}">
                <a16:creationId xmlns="" xmlns:a16="http://schemas.microsoft.com/office/drawing/2014/main" id="{D2D8606C-6701-C100-C085-CD3EC9BF9B85}"/>
              </a:ext>
            </a:extLst>
          </p:cNvPr>
          <p:cNvSpPr>
            <a:spLocks/>
          </p:cNvSpPr>
          <p:nvPr/>
        </p:nvSpPr>
        <p:spPr bwMode="auto">
          <a:xfrm>
            <a:off x="7592785" y="2408008"/>
            <a:ext cx="87313" cy="128588"/>
          </a:xfrm>
          <a:custGeom>
            <a:avLst/>
            <a:gdLst>
              <a:gd name="T0" fmla="*/ 0 w 55"/>
              <a:gd name="T1" fmla="*/ 81 h 81"/>
              <a:gd name="T2" fmla="*/ 28 w 55"/>
              <a:gd name="T3" fmla="*/ 0 h 81"/>
              <a:gd name="T4" fmla="*/ 55 w 55"/>
              <a:gd name="T5" fmla="*/ 81 h 81"/>
              <a:gd name="T6" fmla="*/ 0 w 55"/>
              <a:gd name="T7" fmla="*/ 81 h 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5" h="81">
                <a:moveTo>
                  <a:pt x="0" y="81"/>
                </a:moveTo>
                <a:lnTo>
                  <a:pt x="28" y="0"/>
                </a:lnTo>
                <a:lnTo>
                  <a:pt x="55" y="81"/>
                </a:lnTo>
                <a:lnTo>
                  <a:pt x="0" y="8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E"/>
          </a:p>
        </p:txBody>
      </p:sp>
      <p:sp>
        <p:nvSpPr>
          <p:cNvPr id="264" name="Freeform 66">
            <a:extLst>
              <a:ext uri="{FF2B5EF4-FFF2-40B4-BE49-F238E27FC236}">
                <a16:creationId xmlns="" xmlns:a16="http://schemas.microsoft.com/office/drawing/2014/main" id="{31B503DB-F48C-F38E-2065-39D030446E30}"/>
              </a:ext>
            </a:extLst>
          </p:cNvPr>
          <p:cNvSpPr>
            <a:spLocks/>
          </p:cNvSpPr>
          <p:nvPr/>
        </p:nvSpPr>
        <p:spPr bwMode="auto">
          <a:xfrm>
            <a:off x="7592785" y="4952314"/>
            <a:ext cx="87313" cy="138113"/>
          </a:xfrm>
          <a:custGeom>
            <a:avLst/>
            <a:gdLst>
              <a:gd name="T0" fmla="*/ 55 w 55"/>
              <a:gd name="T1" fmla="*/ 0 h 87"/>
              <a:gd name="T2" fmla="*/ 28 w 55"/>
              <a:gd name="T3" fmla="*/ 87 h 87"/>
              <a:gd name="T4" fmla="*/ 0 w 55"/>
              <a:gd name="T5" fmla="*/ 0 h 87"/>
              <a:gd name="T6" fmla="*/ 55 w 55"/>
              <a:gd name="T7" fmla="*/ 0 h 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5" h="87">
                <a:moveTo>
                  <a:pt x="55" y="0"/>
                </a:moveTo>
                <a:lnTo>
                  <a:pt x="28" y="87"/>
                </a:lnTo>
                <a:lnTo>
                  <a:pt x="0" y="0"/>
                </a:lnTo>
                <a:lnTo>
                  <a:pt x="55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E"/>
          </a:p>
        </p:txBody>
      </p:sp>
      <p:sp>
        <p:nvSpPr>
          <p:cNvPr id="265" name="Line 67">
            <a:extLst>
              <a:ext uri="{FF2B5EF4-FFF2-40B4-BE49-F238E27FC236}">
                <a16:creationId xmlns="" xmlns:a16="http://schemas.microsoft.com/office/drawing/2014/main" id="{9DE52A6D-E425-B092-F49F-E6F48C16ADB9}"/>
              </a:ext>
            </a:extLst>
          </p:cNvPr>
          <p:cNvSpPr>
            <a:spLocks noChangeShapeType="1"/>
          </p:cNvSpPr>
          <p:nvPr/>
        </p:nvSpPr>
        <p:spPr bwMode="auto">
          <a:xfrm>
            <a:off x="9259660" y="2530246"/>
            <a:ext cx="0" cy="2566988"/>
          </a:xfrm>
          <a:prstGeom prst="line">
            <a:avLst/>
          </a:prstGeom>
          <a:noFill/>
          <a:ln w="14288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E"/>
          </a:p>
        </p:txBody>
      </p:sp>
      <p:sp>
        <p:nvSpPr>
          <p:cNvPr id="266" name="Freeform 68">
            <a:extLst>
              <a:ext uri="{FF2B5EF4-FFF2-40B4-BE49-F238E27FC236}">
                <a16:creationId xmlns="" xmlns:a16="http://schemas.microsoft.com/office/drawing/2014/main" id="{23E5C1A8-3A8A-20DB-AF59-B1BAA5ABFE3F}"/>
              </a:ext>
            </a:extLst>
          </p:cNvPr>
          <p:cNvSpPr>
            <a:spLocks/>
          </p:cNvSpPr>
          <p:nvPr/>
        </p:nvSpPr>
        <p:spPr bwMode="auto">
          <a:xfrm>
            <a:off x="9215210" y="2408008"/>
            <a:ext cx="87313" cy="128588"/>
          </a:xfrm>
          <a:custGeom>
            <a:avLst/>
            <a:gdLst>
              <a:gd name="T0" fmla="*/ 0 w 55"/>
              <a:gd name="T1" fmla="*/ 81 h 81"/>
              <a:gd name="T2" fmla="*/ 28 w 55"/>
              <a:gd name="T3" fmla="*/ 0 h 81"/>
              <a:gd name="T4" fmla="*/ 55 w 55"/>
              <a:gd name="T5" fmla="*/ 81 h 81"/>
              <a:gd name="T6" fmla="*/ 0 w 55"/>
              <a:gd name="T7" fmla="*/ 81 h 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5" h="81">
                <a:moveTo>
                  <a:pt x="0" y="81"/>
                </a:moveTo>
                <a:lnTo>
                  <a:pt x="28" y="0"/>
                </a:lnTo>
                <a:lnTo>
                  <a:pt x="55" y="81"/>
                </a:lnTo>
                <a:lnTo>
                  <a:pt x="0" y="8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E"/>
          </a:p>
        </p:txBody>
      </p:sp>
      <p:sp>
        <p:nvSpPr>
          <p:cNvPr id="267" name="Freeform 69">
            <a:extLst>
              <a:ext uri="{FF2B5EF4-FFF2-40B4-BE49-F238E27FC236}">
                <a16:creationId xmlns="" xmlns:a16="http://schemas.microsoft.com/office/drawing/2014/main" id="{E8F1A303-2312-7B73-6AB1-F35525A94093}"/>
              </a:ext>
            </a:extLst>
          </p:cNvPr>
          <p:cNvSpPr>
            <a:spLocks/>
          </p:cNvSpPr>
          <p:nvPr/>
        </p:nvSpPr>
        <p:spPr bwMode="auto">
          <a:xfrm>
            <a:off x="9215210" y="4952314"/>
            <a:ext cx="87313" cy="138113"/>
          </a:xfrm>
          <a:custGeom>
            <a:avLst/>
            <a:gdLst>
              <a:gd name="T0" fmla="*/ 55 w 55"/>
              <a:gd name="T1" fmla="*/ 0 h 87"/>
              <a:gd name="T2" fmla="*/ 28 w 55"/>
              <a:gd name="T3" fmla="*/ 87 h 87"/>
              <a:gd name="T4" fmla="*/ 0 w 55"/>
              <a:gd name="T5" fmla="*/ 0 h 87"/>
              <a:gd name="T6" fmla="*/ 55 w 55"/>
              <a:gd name="T7" fmla="*/ 0 h 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5" h="87">
                <a:moveTo>
                  <a:pt x="55" y="0"/>
                </a:moveTo>
                <a:lnTo>
                  <a:pt x="28" y="87"/>
                </a:lnTo>
                <a:lnTo>
                  <a:pt x="0" y="0"/>
                </a:lnTo>
                <a:lnTo>
                  <a:pt x="55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E"/>
          </a:p>
        </p:txBody>
      </p:sp>
      <p:sp>
        <p:nvSpPr>
          <p:cNvPr id="268" name="Line 70">
            <a:extLst>
              <a:ext uri="{FF2B5EF4-FFF2-40B4-BE49-F238E27FC236}">
                <a16:creationId xmlns="" xmlns:a16="http://schemas.microsoft.com/office/drawing/2014/main" id="{2E1BC5C4-B341-EEC3-1A0C-7976C32C30D2}"/>
              </a:ext>
            </a:extLst>
          </p:cNvPr>
          <p:cNvSpPr>
            <a:spLocks noChangeShapeType="1"/>
          </p:cNvSpPr>
          <p:nvPr/>
        </p:nvSpPr>
        <p:spPr bwMode="auto">
          <a:xfrm>
            <a:off x="10990035" y="2530246"/>
            <a:ext cx="0" cy="2566988"/>
          </a:xfrm>
          <a:prstGeom prst="line">
            <a:avLst/>
          </a:prstGeom>
          <a:noFill/>
          <a:ln w="14288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E"/>
          </a:p>
        </p:txBody>
      </p:sp>
      <p:sp>
        <p:nvSpPr>
          <p:cNvPr id="269" name="Freeform 71">
            <a:extLst>
              <a:ext uri="{FF2B5EF4-FFF2-40B4-BE49-F238E27FC236}">
                <a16:creationId xmlns="" xmlns:a16="http://schemas.microsoft.com/office/drawing/2014/main" id="{24BDBEAF-776C-F3CC-C0FA-40904AC07CB6}"/>
              </a:ext>
            </a:extLst>
          </p:cNvPr>
          <p:cNvSpPr>
            <a:spLocks/>
          </p:cNvSpPr>
          <p:nvPr/>
        </p:nvSpPr>
        <p:spPr bwMode="auto">
          <a:xfrm>
            <a:off x="10947173" y="2408008"/>
            <a:ext cx="85725" cy="128588"/>
          </a:xfrm>
          <a:custGeom>
            <a:avLst/>
            <a:gdLst>
              <a:gd name="T0" fmla="*/ 0 w 54"/>
              <a:gd name="T1" fmla="*/ 81 h 81"/>
              <a:gd name="T2" fmla="*/ 27 w 54"/>
              <a:gd name="T3" fmla="*/ 0 h 81"/>
              <a:gd name="T4" fmla="*/ 54 w 54"/>
              <a:gd name="T5" fmla="*/ 81 h 81"/>
              <a:gd name="T6" fmla="*/ 0 w 54"/>
              <a:gd name="T7" fmla="*/ 81 h 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4" h="81">
                <a:moveTo>
                  <a:pt x="0" y="81"/>
                </a:moveTo>
                <a:lnTo>
                  <a:pt x="27" y="0"/>
                </a:lnTo>
                <a:lnTo>
                  <a:pt x="54" y="81"/>
                </a:lnTo>
                <a:lnTo>
                  <a:pt x="0" y="8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E"/>
          </a:p>
        </p:txBody>
      </p:sp>
      <p:sp>
        <p:nvSpPr>
          <p:cNvPr id="270" name="Freeform 72">
            <a:extLst>
              <a:ext uri="{FF2B5EF4-FFF2-40B4-BE49-F238E27FC236}">
                <a16:creationId xmlns="" xmlns:a16="http://schemas.microsoft.com/office/drawing/2014/main" id="{C7778D7F-A81C-5C18-A4AC-620D16C9574D}"/>
              </a:ext>
            </a:extLst>
          </p:cNvPr>
          <p:cNvSpPr>
            <a:spLocks/>
          </p:cNvSpPr>
          <p:nvPr/>
        </p:nvSpPr>
        <p:spPr bwMode="auto">
          <a:xfrm>
            <a:off x="10947173" y="4952314"/>
            <a:ext cx="85725" cy="138113"/>
          </a:xfrm>
          <a:custGeom>
            <a:avLst/>
            <a:gdLst>
              <a:gd name="T0" fmla="*/ 54 w 54"/>
              <a:gd name="T1" fmla="*/ 0 h 87"/>
              <a:gd name="T2" fmla="*/ 27 w 54"/>
              <a:gd name="T3" fmla="*/ 87 h 87"/>
              <a:gd name="T4" fmla="*/ 0 w 54"/>
              <a:gd name="T5" fmla="*/ 0 h 87"/>
              <a:gd name="T6" fmla="*/ 54 w 54"/>
              <a:gd name="T7" fmla="*/ 0 h 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4" h="87">
                <a:moveTo>
                  <a:pt x="54" y="0"/>
                </a:moveTo>
                <a:lnTo>
                  <a:pt x="27" y="87"/>
                </a:lnTo>
                <a:lnTo>
                  <a:pt x="0" y="0"/>
                </a:lnTo>
                <a:lnTo>
                  <a:pt x="54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E"/>
          </a:p>
        </p:txBody>
      </p:sp>
      <p:sp>
        <p:nvSpPr>
          <p:cNvPr id="271" name="Freeform 73">
            <a:extLst>
              <a:ext uri="{FF2B5EF4-FFF2-40B4-BE49-F238E27FC236}">
                <a16:creationId xmlns="" xmlns:a16="http://schemas.microsoft.com/office/drawing/2014/main" id="{2F5AB915-5442-5AF0-846A-1C2E1040ED94}"/>
              </a:ext>
            </a:extLst>
          </p:cNvPr>
          <p:cNvSpPr>
            <a:spLocks/>
          </p:cNvSpPr>
          <p:nvPr/>
        </p:nvSpPr>
        <p:spPr bwMode="auto">
          <a:xfrm>
            <a:off x="6770460" y="5088839"/>
            <a:ext cx="1731963" cy="1028700"/>
          </a:xfrm>
          <a:custGeom>
            <a:avLst/>
            <a:gdLst>
              <a:gd name="T0" fmla="*/ 114 w 3842"/>
              <a:gd name="T1" fmla="*/ 2274 h 2280"/>
              <a:gd name="T2" fmla="*/ 3714 w 3842"/>
              <a:gd name="T3" fmla="*/ 2274 h 2280"/>
              <a:gd name="T4" fmla="*/ 3720 w 3842"/>
              <a:gd name="T5" fmla="*/ 2280 h 2280"/>
              <a:gd name="T6" fmla="*/ 3840 w 3842"/>
              <a:gd name="T7" fmla="*/ 2160 h 2280"/>
              <a:gd name="T8" fmla="*/ 3840 w 3842"/>
              <a:gd name="T9" fmla="*/ 2160 h 2280"/>
              <a:gd name="T10" fmla="*/ 3842 w 3842"/>
              <a:gd name="T11" fmla="*/ 2162 h 2280"/>
              <a:gd name="T12" fmla="*/ 3842 w 3842"/>
              <a:gd name="T13" fmla="*/ 114 h 2280"/>
              <a:gd name="T14" fmla="*/ 3840 w 3842"/>
              <a:gd name="T15" fmla="*/ 120 h 2280"/>
              <a:gd name="T16" fmla="*/ 3720 w 3842"/>
              <a:gd name="T17" fmla="*/ 0 h 2280"/>
              <a:gd name="T18" fmla="*/ 3714 w 3842"/>
              <a:gd name="T19" fmla="*/ 2 h 2280"/>
              <a:gd name="T20" fmla="*/ 114 w 3842"/>
              <a:gd name="T21" fmla="*/ 2 h 2280"/>
              <a:gd name="T22" fmla="*/ 120 w 3842"/>
              <a:gd name="T23" fmla="*/ 0 h 2280"/>
              <a:gd name="T24" fmla="*/ 0 w 3842"/>
              <a:gd name="T25" fmla="*/ 120 h 2280"/>
              <a:gd name="T26" fmla="*/ 2 w 3842"/>
              <a:gd name="T27" fmla="*/ 114 h 2280"/>
              <a:gd name="T28" fmla="*/ 2 w 3842"/>
              <a:gd name="T29" fmla="*/ 2162 h 2280"/>
              <a:gd name="T30" fmla="*/ 0 w 3842"/>
              <a:gd name="T31" fmla="*/ 2160 h 2280"/>
              <a:gd name="T32" fmla="*/ 120 w 3842"/>
              <a:gd name="T33" fmla="*/ 2280 h 2280"/>
              <a:gd name="T34" fmla="*/ 114 w 3842"/>
              <a:gd name="T35" fmla="*/ 2274 h 22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3842" h="2280">
                <a:moveTo>
                  <a:pt x="114" y="2274"/>
                </a:moveTo>
                <a:lnTo>
                  <a:pt x="3714" y="2274"/>
                </a:lnTo>
                <a:lnTo>
                  <a:pt x="3720" y="2280"/>
                </a:lnTo>
                <a:cubicBezTo>
                  <a:pt x="3787" y="2280"/>
                  <a:pt x="3840" y="2227"/>
                  <a:pt x="3840" y="2160"/>
                </a:cubicBezTo>
                <a:cubicBezTo>
                  <a:pt x="3840" y="2160"/>
                  <a:pt x="3840" y="2160"/>
                  <a:pt x="3840" y="2160"/>
                </a:cubicBezTo>
                <a:lnTo>
                  <a:pt x="3842" y="2162"/>
                </a:lnTo>
                <a:lnTo>
                  <a:pt x="3842" y="114"/>
                </a:lnTo>
                <a:lnTo>
                  <a:pt x="3840" y="120"/>
                </a:lnTo>
                <a:cubicBezTo>
                  <a:pt x="3840" y="54"/>
                  <a:pt x="3787" y="0"/>
                  <a:pt x="3720" y="0"/>
                </a:cubicBezTo>
                <a:lnTo>
                  <a:pt x="3714" y="2"/>
                </a:lnTo>
                <a:lnTo>
                  <a:pt x="114" y="2"/>
                </a:lnTo>
                <a:lnTo>
                  <a:pt x="120" y="0"/>
                </a:lnTo>
                <a:cubicBezTo>
                  <a:pt x="54" y="0"/>
                  <a:pt x="0" y="54"/>
                  <a:pt x="0" y="120"/>
                </a:cubicBezTo>
                <a:lnTo>
                  <a:pt x="2" y="114"/>
                </a:lnTo>
                <a:lnTo>
                  <a:pt x="2" y="2162"/>
                </a:lnTo>
                <a:lnTo>
                  <a:pt x="0" y="2160"/>
                </a:lnTo>
                <a:cubicBezTo>
                  <a:pt x="0" y="2227"/>
                  <a:pt x="54" y="2280"/>
                  <a:pt x="120" y="2280"/>
                </a:cubicBezTo>
                <a:lnTo>
                  <a:pt x="114" y="2274"/>
                </a:lnTo>
                <a:close/>
              </a:path>
            </a:pathLst>
          </a:custGeom>
          <a:solidFill>
            <a:srgbClr val="F9C499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E"/>
          </a:p>
        </p:txBody>
      </p:sp>
      <p:sp>
        <p:nvSpPr>
          <p:cNvPr id="272" name="Freeform 74">
            <a:extLst>
              <a:ext uri="{FF2B5EF4-FFF2-40B4-BE49-F238E27FC236}">
                <a16:creationId xmlns="" xmlns:a16="http://schemas.microsoft.com/office/drawing/2014/main" id="{9507D890-9CE9-1EB7-36FA-0656395484E9}"/>
              </a:ext>
            </a:extLst>
          </p:cNvPr>
          <p:cNvSpPr>
            <a:spLocks/>
          </p:cNvSpPr>
          <p:nvPr/>
        </p:nvSpPr>
        <p:spPr bwMode="auto">
          <a:xfrm>
            <a:off x="6770460" y="5088839"/>
            <a:ext cx="1731963" cy="1028700"/>
          </a:xfrm>
          <a:custGeom>
            <a:avLst/>
            <a:gdLst>
              <a:gd name="T0" fmla="*/ 114 w 3842"/>
              <a:gd name="T1" fmla="*/ 2274 h 2280"/>
              <a:gd name="T2" fmla="*/ 3714 w 3842"/>
              <a:gd name="T3" fmla="*/ 2274 h 2280"/>
              <a:gd name="T4" fmla="*/ 3720 w 3842"/>
              <a:gd name="T5" fmla="*/ 2280 h 2280"/>
              <a:gd name="T6" fmla="*/ 3840 w 3842"/>
              <a:gd name="T7" fmla="*/ 2160 h 2280"/>
              <a:gd name="T8" fmla="*/ 3840 w 3842"/>
              <a:gd name="T9" fmla="*/ 2160 h 2280"/>
              <a:gd name="T10" fmla="*/ 3842 w 3842"/>
              <a:gd name="T11" fmla="*/ 2162 h 2280"/>
              <a:gd name="T12" fmla="*/ 3842 w 3842"/>
              <a:gd name="T13" fmla="*/ 114 h 2280"/>
              <a:gd name="T14" fmla="*/ 3840 w 3842"/>
              <a:gd name="T15" fmla="*/ 120 h 2280"/>
              <a:gd name="T16" fmla="*/ 3720 w 3842"/>
              <a:gd name="T17" fmla="*/ 0 h 2280"/>
              <a:gd name="T18" fmla="*/ 3714 w 3842"/>
              <a:gd name="T19" fmla="*/ 2 h 2280"/>
              <a:gd name="T20" fmla="*/ 114 w 3842"/>
              <a:gd name="T21" fmla="*/ 2 h 2280"/>
              <a:gd name="T22" fmla="*/ 120 w 3842"/>
              <a:gd name="T23" fmla="*/ 0 h 2280"/>
              <a:gd name="T24" fmla="*/ 0 w 3842"/>
              <a:gd name="T25" fmla="*/ 120 h 2280"/>
              <a:gd name="T26" fmla="*/ 2 w 3842"/>
              <a:gd name="T27" fmla="*/ 114 h 2280"/>
              <a:gd name="T28" fmla="*/ 2 w 3842"/>
              <a:gd name="T29" fmla="*/ 2162 h 2280"/>
              <a:gd name="T30" fmla="*/ 0 w 3842"/>
              <a:gd name="T31" fmla="*/ 2160 h 2280"/>
              <a:gd name="T32" fmla="*/ 120 w 3842"/>
              <a:gd name="T33" fmla="*/ 2280 h 2280"/>
              <a:gd name="T34" fmla="*/ 114 w 3842"/>
              <a:gd name="T35" fmla="*/ 2274 h 22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3842" h="2280">
                <a:moveTo>
                  <a:pt x="114" y="2274"/>
                </a:moveTo>
                <a:lnTo>
                  <a:pt x="3714" y="2274"/>
                </a:lnTo>
                <a:lnTo>
                  <a:pt x="3720" y="2280"/>
                </a:lnTo>
                <a:cubicBezTo>
                  <a:pt x="3787" y="2280"/>
                  <a:pt x="3840" y="2227"/>
                  <a:pt x="3840" y="2160"/>
                </a:cubicBezTo>
                <a:cubicBezTo>
                  <a:pt x="3840" y="2160"/>
                  <a:pt x="3840" y="2160"/>
                  <a:pt x="3840" y="2160"/>
                </a:cubicBezTo>
                <a:lnTo>
                  <a:pt x="3842" y="2162"/>
                </a:lnTo>
                <a:lnTo>
                  <a:pt x="3842" y="114"/>
                </a:lnTo>
                <a:lnTo>
                  <a:pt x="3840" y="120"/>
                </a:lnTo>
                <a:cubicBezTo>
                  <a:pt x="3840" y="54"/>
                  <a:pt x="3787" y="0"/>
                  <a:pt x="3720" y="0"/>
                </a:cubicBezTo>
                <a:lnTo>
                  <a:pt x="3714" y="2"/>
                </a:lnTo>
                <a:lnTo>
                  <a:pt x="114" y="2"/>
                </a:lnTo>
                <a:lnTo>
                  <a:pt x="120" y="0"/>
                </a:lnTo>
                <a:cubicBezTo>
                  <a:pt x="54" y="0"/>
                  <a:pt x="0" y="54"/>
                  <a:pt x="0" y="120"/>
                </a:cubicBezTo>
                <a:lnTo>
                  <a:pt x="2" y="114"/>
                </a:lnTo>
                <a:lnTo>
                  <a:pt x="2" y="2162"/>
                </a:lnTo>
                <a:lnTo>
                  <a:pt x="0" y="2160"/>
                </a:lnTo>
                <a:cubicBezTo>
                  <a:pt x="0" y="2227"/>
                  <a:pt x="54" y="2280"/>
                  <a:pt x="120" y="2280"/>
                </a:cubicBezTo>
                <a:lnTo>
                  <a:pt x="114" y="2274"/>
                </a:lnTo>
                <a:close/>
              </a:path>
            </a:pathLst>
          </a:custGeom>
          <a:noFill/>
          <a:ln w="14288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E"/>
          </a:p>
        </p:txBody>
      </p:sp>
      <p:sp>
        <p:nvSpPr>
          <p:cNvPr id="273" name="Rectangle 75">
            <a:extLst>
              <a:ext uri="{FF2B5EF4-FFF2-40B4-BE49-F238E27FC236}">
                <a16:creationId xmlns="" xmlns:a16="http://schemas.microsoft.com/office/drawing/2014/main" id="{79254151-6813-9D64-03D7-FDAA124FAF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81610" y="5133289"/>
            <a:ext cx="1219200" cy="18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Olfaction Devices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74" name="Picture 76">
            <a:extLst>
              <a:ext uri="{FF2B5EF4-FFF2-40B4-BE49-F238E27FC236}">
                <a16:creationId xmlns="" xmlns:a16="http://schemas.microsoft.com/office/drawing/2014/main" id="{FF136C2E-FAD8-0505-F537-633BF16847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5910" y="5703201"/>
            <a:ext cx="844550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5" name="Picture 77">
            <a:extLst>
              <a:ext uri="{FF2B5EF4-FFF2-40B4-BE49-F238E27FC236}">
                <a16:creationId xmlns="" xmlns:a16="http://schemas.microsoft.com/office/drawing/2014/main" id="{8E7057D9-91EF-D8B0-C12D-3C3CD3C61E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5910" y="5703201"/>
            <a:ext cx="844550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" name="Freeform 275">
            <a:extLst>
              <a:ext uri="{FF2B5EF4-FFF2-40B4-BE49-F238E27FC236}">
                <a16:creationId xmlns="" xmlns:a16="http://schemas.microsoft.com/office/drawing/2014/main" id="{3B6028FF-344D-BBE4-190B-96032D14A58C}"/>
              </a:ext>
            </a:extLst>
          </p:cNvPr>
          <p:cNvSpPr>
            <a:spLocks/>
          </p:cNvSpPr>
          <p:nvPr/>
        </p:nvSpPr>
        <p:spPr bwMode="auto">
          <a:xfrm>
            <a:off x="7153048" y="5357126"/>
            <a:ext cx="933450" cy="274638"/>
          </a:xfrm>
          <a:custGeom>
            <a:avLst/>
            <a:gdLst>
              <a:gd name="T0" fmla="*/ 128 w 2069"/>
              <a:gd name="T1" fmla="*/ 608 h 608"/>
              <a:gd name="T2" fmla="*/ 1952 w 2069"/>
              <a:gd name="T3" fmla="*/ 608 h 608"/>
              <a:gd name="T4" fmla="*/ 1949 w 2069"/>
              <a:gd name="T5" fmla="*/ 606 h 608"/>
              <a:gd name="T6" fmla="*/ 2069 w 2069"/>
              <a:gd name="T7" fmla="*/ 486 h 608"/>
              <a:gd name="T8" fmla="*/ 2069 w 2069"/>
              <a:gd name="T9" fmla="*/ 486 h 608"/>
              <a:gd name="T10" fmla="*/ 2064 w 2069"/>
              <a:gd name="T11" fmla="*/ 480 h 608"/>
              <a:gd name="T12" fmla="*/ 2064 w 2069"/>
              <a:gd name="T13" fmla="*/ 128 h 608"/>
              <a:gd name="T14" fmla="*/ 2069 w 2069"/>
              <a:gd name="T15" fmla="*/ 126 h 608"/>
              <a:gd name="T16" fmla="*/ 1949 w 2069"/>
              <a:gd name="T17" fmla="*/ 6 h 608"/>
              <a:gd name="T18" fmla="*/ 1952 w 2069"/>
              <a:gd name="T19" fmla="*/ 0 h 608"/>
              <a:gd name="T20" fmla="*/ 128 w 2069"/>
              <a:gd name="T21" fmla="*/ 0 h 608"/>
              <a:gd name="T22" fmla="*/ 125 w 2069"/>
              <a:gd name="T23" fmla="*/ 6 h 608"/>
              <a:gd name="T24" fmla="*/ 5 w 2069"/>
              <a:gd name="T25" fmla="*/ 126 h 608"/>
              <a:gd name="T26" fmla="*/ 0 w 2069"/>
              <a:gd name="T27" fmla="*/ 128 h 608"/>
              <a:gd name="T28" fmla="*/ 0 w 2069"/>
              <a:gd name="T29" fmla="*/ 480 h 608"/>
              <a:gd name="T30" fmla="*/ 5 w 2069"/>
              <a:gd name="T31" fmla="*/ 486 h 608"/>
              <a:gd name="T32" fmla="*/ 125 w 2069"/>
              <a:gd name="T33" fmla="*/ 606 h 608"/>
              <a:gd name="T34" fmla="*/ 128 w 2069"/>
              <a:gd name="T35" fmla="*/ 608 h 6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2069" h="608">
                <a:moveTo>
                  <a:pt x="128" y="608"/>
                </a:moveTo>
                <a:lnTo>
                  <a:pt x="1952" y="608"/>
                </a:lnTo>
                <a:lnTo>
                  <a:pt x="1949" y="606"/>
                </a:lnTo>
                <a:cubicBezTo>
                  <a:pt x="2015" y="606"/>
                  <a:pt x="2069" y="553"/>
                  <a:pt x="2069" y="486"/>
                </a:cubicBezTo>
                <a:cubicBezTo>
                  <a:pt x="2069" y="486"/>
                  <a:pt x="2069" y="486"/>
                  <a:pt x="2069" y="486"/>
                </a:cubicBezTo>
                <a:lnTo>
                  <a:pt x="2064" y="480"/>
                </a:lnTo>
                <a:lnTo>
                  <a:pt x="2064" y="128"/>
                </a:lnTo>
                <a:lnTo>
                  <a:pt x="2069" y="126"/>
                </a:lnTo>
                <a:cubicBezTo>
                  <a:pt x="2069" y="60"/>
                  <a:pt x="2015" y="6"/>
                  <a:pt x="1949" y="6"/>
                </a:cubicBezTo>
                <a:lnTo>
                  <a:pt x="1952" y="0"/>
                </a:lnTo>
                <a:lnTo>
                  <a:pt x="128" y="0"/>
                </a:lnTo>
                <a:lnTo>
                  <a:pt x="125" y="6"/>
                </a:lnTo>
                <a:cubicBezTo>
                  <a:pt x="59" y="6"/>
                  <a:pt x="5" y="60"/>
                  <a:pt x="5" y="126"/>
                </a:cubicBezTo>
                <a:lnTo>
                  <a:pt x="0" y="128"/>
                </a:lnTo>
                <a:lnTo>
                  <a:pt x="0" y="480"/>
                </a:lnTo>
                <a:lnTo>
                  <a:pt x="5" y="486"/>
                </a:lnTo>
                <a:cubicBezTo>
                  <a:pt x="5" y="553"/>
                  <a:pt x="59" y="606"/>
                  <a:pt x="125" y="606"/>
                </a:cubicBezTo>
                <a:lnTo>
                  <a:pt x="128" y="608"/>
                </a:lnTo>
                <a:close/>
              </a:path>
            </a:pathLst>
          </a:custGeom>
          <a:solidFill>
            <a:srgbClr val="EA700D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E"/>
          </a:p>
        </p:txBody>
      </p:sp>
      <p:sp>
        <p:nvSpPr>
          <p:cNvPr id="277" name="Freeform 276">
            <a:extLst>
              <a:ext uri="{FF2B5EF4-FFF2-40B4-BE49-F238E27FC236}">
                <a16:creationId xmlns="" xmlns:a16="http://schemas.microsoft.com/office/drawing/2014/main" id="{D712BFCA-DA77-A860-444A-D6D7F31284EA}"/>
              </a:ext>
            </a:extLst>
          </p:cNvPr>
          <p:cNvSpPr>
            <a:spLocks/>
          </p:cNvSpPr>
          <p:nvPr/>
        </p:nvSpPr>
        <p:spPr bwMode="auto">
          <a:xfrm>
            <a:off x="7153048" y="5357126"/>
            <a:ext cx="933450" cy="273050"/>
          </a:xfrm>
          <a:custGeom>
            <a:avLst/>
            <a:gdLst>
              <a:gd name="T0" fmla="*/ 128 w 2069"/>
              <a:gd name="T1" fmla="*/ 608 h 608"/>
              <a:gd name="T2" fmla="*/ 1952 w 2069"/>
              <a:gd name="T3" fmla="*/ 608 h 608"/>
              <a:gd name="T4" fmla="*/ 1949 w 2069"/>
              <a:gd name="T5" fmla="*/ 606 h 608"/>
              <a:gd name="T6" fmla="*/ 2069 w 2069"/>
              <a:gd name="T7" fmla="*/ 486 h 608"/>
              <a:gd name="T8" fmla="*/ 2069 w 2069"/>
              <a:gd name="T9" fmla="*/ 486 h 608"/>
              <a:gd name="T10" fmla="*/ 2064 w 2069"/>
              <a:gd name="T11" fmla="*/ 480 h 608"/>
              <a:gd name="T12" fmla="*/ 2064 w 2069"/>
              <a:gd name="T13" fmla="*/ 128 h 608"/>
              <a:gd name="T14" fmla="*/ 2069 w 2069"/>
              <a:gd name="T15" fmla="*/ 126 h 608"/>
              <a:gd name="T16" fmla="*/ 1949 w 2069"/>
              <a:gd name="T17" fmla="*/ 6 h 608"/>
              <a:gd name="T18" fmla="*/ 1952 w 2069"/>
              <a:gd name="T19" fmla="*/ 0 h 608"/>
              <a:gd name="T20" fmla="*/ 128 w 2069"/>
              <a:gd name="T21" fmla="*/ 0 h 608"/>
              <a:gd name="T22" fmla="*/ 125 w 2069"/>
              <a:gd name="T23" fmla="*/ 6 h 608"/>
              <a:gd name="T24" fmla="*/ 5 w 2069"/>
              <a:gd name="T25" fmla="*/ 126 h 608"/>
              <a:gd name="T26" fmla="*/ 0 w 2069"/>
              <a:gd name="T27" fmla="*/ 128 h 608"/>
              <a:gd name="T28" fmla="*/ 0 w 2069"/>
              <a:gd name="T29" fmla="*/ 480 h 608"/>
              <a:gd name="T30" fmla="*/ 5 w 2069"/>
              <a:gd name="T31" fmla="*/ 486 h 608"/>
              <a:gd name="T32" fmla="*/ 125 w 2069"/>
              <a:gd name="T33" fmla="*/ 606 h 608"/>
              <a:gd name="T34" fmla="*/ 128 w 2069"/>
              <a:gd name="T35" fmla="*/ 608 h 6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2069" h="608">
                <a:moveTo>
                  <a:pt x="128" y="608"/>
                </a:moveTo>
                <a:lnTo>
                  <a:pt x="1952" y="608"/>
                </a:lnTo>
                <a:lnTo>
                  <a:pt x="1949" y="606"/>
                </a:lnTo>
                <a:cubicBezTo>
                  <a:pt x="2015" y="606"/>
                  <a:pt x="2069" y="553"/>
                  <a:pt x="2069" y="486"/>
                </a:cubicBezTo>
                <a:cubicBezTo>
                  <a:pt x="2069" y="486"/>
                  <a:pt x="2069" y="486"/>
                  <a:pt x="2069" y="486"/>
                </a:cubicBezTo>
                <a:lnTo>
                  <a:pt x="2064" y="480"/>
                </a:lnTo>
                <a:lnTo>
                  <a:pt x="2064" y="128"/>
                </a:lnTo>
                <a:lnTo>
                  <a:pt x="2069" y="126"/>
                </a:lnTo>
                <a:cubicBezTo>
                  <a:pt x="2069" y="60"/>
                  <a:pt x="2015" y="6"/>
                  <a:pt x="1949" y="6"/>
                </a:cubicBezTo>
                <a:lnTo>
                  <a:pt x="1952" y="0"/>
                </a:lnTo>
                <a:lnTo>
                  <a:pt x="128" y="0"/>
                </a:lnTo>
                <a:lnTo>
                  <a:pt x="125" y="6"/>
                </a:lnTo>
                <a:cubicBezTo>
                  <a:pt x="59" y="6"/>
                  <a:pt x="5" y="60"/>
                  <a:pt x="5" y="126"/>
                </a:cubicBezTo>
                <a:lnTo>
                  <a:pt x="0" y="128"/>
                </a:lnTo>
                <a:lnTo>
                  <a:pt x="0" y="480"/>
                </a:lnTo>
                <a:lnTo>
                  <a:pt x="5" y="486"/>
                </a:lnTo>
                <a:cubicBezTo>
                  <a:pt x="5" y="553"/>
                  <a:pt x="59" y="606"/>
                  <a:pt x="125" y="606"/>
                </a:cubicBezTo>
                <a:lnTo>
                  <a:pt x="128" y="608"/>
                </a:lnTo>
                <a:close/>
              </a:path>
            </a:pathLst>
          </a:custGeom>
          <a:noFill/>
          <a:ln w="14288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E"/>
          </a:p>
        </p:txBody>
      </p:sp>
      <p:sp>
        <p:nvSpPr>
          <p:cNvPr id="278" name="Rectangle 277">
            <a:extLst>
              <a:ext uri="{FF2B5EF4-FFF2-40B4-BE49-F238E27FC236}">
                <a16:creationId xmlns="" xmlns:a16="http://schemas.microsoft.com/office/drawing/2014/main" id="{60A060A1-0CAD-F5A4-6AB9-176A213D78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62598" y="5334901"/>
            <a:ext cx="641350" cy="18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Sensory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79" name="Rectangle 278">
            <a:extLst>
              <a:ext uri="{FF2B5EF4-FFF2-40B4-BE49-F238E27FC236}">
                <a16:creationId xmlns="" xmlns:a16="http://schemas.microsoft.com/office/drawing/2014/main" id="{D0488B08-40A0-2472-9DFD-1C1D4A2AC9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11798" y="5493651"/>
            <a:ext cx="700088" cy="18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Feedback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80" name="Freeform 279">
            <a:extLst>
              <a:ext uri="{FF2B5EF4-FFF2-40B4-BE49-F238E27FC236}">
                <a16:creationId xmlns="" xmlns:a16="http://schemas.microsoft.com/office/drawing/2014/main" id="{7C493F0A-E887-F19B-EB7B-0F8E445F4FD0}"/>
              </a:ext>
            </a:extLst>
          </p:cNvPr>
          <p:cNvSpPr>
            <a:spLocks/>
          </p:cNvSpPr>
          <p:nvPr/>
        </p:nvSpPr>
        <p:spPr bwMode="auto">
          <a:xfrm>
            <a:off x="10045473" y="5088839"/>
            <a:ext cx="1917700" cy="1028700"/>
          </a:xfrm>
          <a:custGeom>
            <a:avLst/>
            <a:gdLst>
              <a:gd name="T0" fmla="*/ 128 w 4256"/>
              <a:gd name="T1" fmla="*/ 2274 h 2280"/>
              <a:gd name="T2" fmla="*/ 4128 w 4256"/>
              <a:gd name="T3" fmla="*/ 2274 h 2280"/>
              <a:gd name="T4" fmla="*/ 4134 w 4256"/>
              <a:gd name="T5" fmla="*/ 2280 h 2280"/>
              <a:gd name="T6" fmla="*/ 4254 w 4256"/>
              <a:gd name="T7" fmla="*/ 2160 h 2280"/>
              <a:gd name="T8" fmla="*/ 4254 w 4256"/>
              <a:gd name="T9" fmla="*/ 2160 h 2280"/>
              <a:gd name="T10" fmla="*/ 4256 w 4256"/>
              <a:gd name="T11" fmla="*/ 2162 h 2280"/>
              <a:gd name="T12" fmla="*/ 4256 w 4256"/>
              <a:gd name="T13" fmla="*/ 114 h 2280"/>
              <a:gd name="T14" fmla="*/ 4254 w 4256"/>
              <a:gd name="T15" fmla="*/ 120 h 2280"/>
              <a:gd name="T16" fmla="*/ 4134 w 4256"/>
              <a:gd name="T17" fmla="*/ 0 h 2280"/>
              <a:gd name="T18" fmla="*/ 4128 w 4256"/>
              <a:gd name="T19" fmla="*/ 2 h 2280"/>
              <a:gd name="T20" fmla="*/ 128 w 4256"/>
              <a:gd name="T21" fmla="*/ 2 h 2280"/>
              <a:gd name="T22" fmla="*/ 126 w 4256"/>
              <a:gd name="T23" fmla="*/ 0 h 2280"/>
              <a:gd name="T24" fmla="*/ 6 w 4256"/>
              <a:gd name="T25" fmla="*/ 120 h 2280"/>
              <a:gd name="T26" fmla="*/ 0 w 4256"/>
              <a:gd name="T27" fmla="*/ 114 h 2280"/>
              <a:gd name="T28" fmla="*/ 0 w 4256"/>
              <a:gd name="T29" fmla="*/ 2162 h 2280"/>
              <a:gd name="T30" fmla="*/ 6 w 4256"/>
              <a:gd name="T31" fmla="*/ 2160 h 2280"/>
              <a:gd name="T32" fmla="*/ 126 w 4256"/>
              <a:gd name="T33" fmla="*/ 2280 h 2280"/>
              <a:gd name="T34" fmla="*/ 128 w 4256"/>
              <a:gd name="T35" fmla="*/ 2274 h 22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4256" h="2280">
                <a:moveTo>
                  <a:pt x="128" y="2274"/>
                </a:moveTo>
                <a:lnTo>
                  <a:pt x="4128" y="2274"/>
                </a:lnTo>
                <a:lnTo>
                  <a:pt x="4134" y="2280"/>
                </a:lnTo>
                <a:cubicBezTo>
                  <a:pt x="4201" y="2280"/>
                  <a:pt x="4254" y="2227"/>
                  <a:pt x="4254" y="2160"/>
                </a:cubicBezTo>
                <a:cubicBezTo>
                  <a:pt x="4254" y="2160"/>
                  <a:pt x="4254" y="2160"/>
                  <a:pt x="4254" y="2160"/>
                </a:cubicBezTo>
                <a:lnTo>
                  <a:pt x="4256" y="2162"/>
                </a:lnTo>
                <a:lnTo>
                  <a:pt x="4256" y="114"/>
                </a:lnTo>
                <a:lnTo>
                  <a:pt x="4254" y="120"/>
                </a:lnTo>
                <a:cubicBezTo>
                  <a:pt x="4254" y="54"/>
                  <a:pt x="4201" y="0"/>
                  <a:pt x="4134" y="0"/>
                </a:cubicBezTo>
                <a:lnTo>
                  <a:pt x="4128" y="2"/>
                </a:lnTo>
                <a:lnTo>
                  <a:pt x="128" y="2"/>
                </a:lnTo>
                <a:lnTo>
                  <a:pt x="126" y="0"/>
                </a:lnTo>
                <a:cubicBezTo>
                  <a:pt x="60" y="0"/>
                  <a:pt x="6" y="54"/>
                  <a:pt x="6" y="120"/>
                </a:cubicBezTo>
                <a:lnTo>
                  <a:pt x="0" y="114"/>
                </a:lnTo>
                <a:lnTo>
                  <a:pt x="0" y="2162"/>
                </a:lnTo>
                <a:lnTo>
                  <a:pt x="6" y="2160"/>
                </a:lnTo>
                <a:cubicBezTo>
                  <a:pt x="6" y="2227"/>
                  <a:pt x="60" y="2280"/>
                  <a:pt x="126" y="2280"/>
                </a:cubicBezTo>
                <a:lnTo>
                  <a:pt x="128" y="2274"/>
                </a:lnTo>
                <a:close/>
              </a:path>
            </a:pathLst>
          </a:custGeom>
          <a:solidFill>
            <a:srgbClr val="F9C499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E"/>
          </a:p>
        </p:txBody>
      </p:sp>
      <p:sp>
        <p:nvSpPr>
          <p:cNvPr id="281" name="Freeform 280">
            <a:extLst>
              <a:ext uri="{FF2B5EF4-FFF2-40B4-BE49-F238E27FC236}">
                <a16:creationId xmlns="" xmlns:a16="http://schemas.microsoft.com/office/drawing/2014/main" id="{5911DA0E-E7B2-AE7F-FC28-41CDD96051EF}"/>
              </a:ext>
            </a:extLst>
          </p:cNvPr>
          <p:cNvSpPr>
            <a:spLocks/>
          </p:cNvSpPr>
          <p:nvPr/>
        </p:nvSpPr>
        <p:spPr bwMode="auto">
          <a:xfrm>
            <a:off x="10045473" y="5088839"/>
            <a:ext cx="1917700" cy="1028700"/>
          </a:xfrm>
          <a:custGeom>
            <a:avLst/>
            <a:gdLst>
              <a:gd name="T0" fmla="*/ 128 w 4256"/>
              <a:gd name="T1" fmla="*/ 2274 h 2280"/>
              <a:gd name="T2" fmla="*/ 4128 w 4256"/>
              <a:gd name="T3" fmla="*/ 2274 h 2280"/>
              <a:gd name="T4" fmla="*/ 4134 w 4256"/>
              <a:gd name="T5" fmla="*/ 2280 h 2280"/>
              <a:gd name="T6" fmla="*/ 4254 w 4256"/>
              <a:gd name="T7" fmla="*/ 2160 h 2280"/>
              <a:gd name="T8" fmla="*/ 4254 w 4256"/>
              <a:gd name="T9" fmla="*/ 2160 h 2280"/>
              <a:gd name="T10" fmla="*/ 4256 w 4256"/>
              <a:gd name="T11" fmla="*/ 2162 h 2280"/>
              <a:gd name="T12" fmla="*/ 4256 w 4256"/>
              <a:gd name="T13" fmla="*/ 114 h 2280"/>
              <a:gd name="T14" fmla="*/ 4254 w 4256"/>
              <a:gd name="T15" fmla="*/ 120 h 2280"/>
              <a:gd name="T16" fmla="*/ 4134 w 4256"/>
              <a:gd name="T17" fmla="*/ 0 h 2280"/>
              <a:gd name="T18" fmla="*/ 4128 w 4256"/>
              <a:gd name="T19" fmla="*/ 2 h 2280"/>
              <a:gd name="T20" fmla="*/ 128 w 4256"/>
              <a:gd name="T21" fmla="*/ 2 h 2280"/>
              <a:gd name="T22" fmla="*/ 126 w 4256"/>
              <a:gd name="T23" fmla="*/ 0 h 2280"/>
              <a:gd name="T24" fmla="*/ 6 w 4256"/>
              <a:gd name="T25" fmla="*/ 120 h 2280"/>
              <a:gd name="T26" fmla="*/ 0 w 4256"/>
              <a:gd name="T27" fmla="*/ 114 h 2280"/>
              <a:gd name="T28" fmla="*/ 0 w 4256"/>
              <a:gd name="T29" fmla="*/ 2162 h 2280"/>
              <a:gd name="T30" fmla="*/ 6 w 4256"/>
              <a:gd name="T31" fmla="*/ 2160 h 2280"/>
              <a:gd name="T32" fmla="*/ 126 w 4256"/>
              <a:gd name="T33" fmla="*/ 2280 h 2280"/>
              <a:gd name="T34" fmla="*/ 128 w 4256"/>
              <a:gd name="T35" fmla="*/ 2274 h 22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4256" h="2280">
                <a:moveTo>
                  <a:pt x="128" y="2274"/>
                </a:moveTo>
                <a:lnTo>
                  <a:pt x="4128" y="2274"/>
                </a:lnTo>
                <a:lnTo>
                  <a:pt x="4134" y="2280"/>
                </a:lnTo>
                <a:cubicBezTo>
                  <a:pt x="4201" y="2280"/>
                  <a:pt x="4254" y="2227"/>
                  <a:pt x="4254" y="2160"/>
                </a:cubicBezTo>
                <a:cubicBezTo>
                  <a:pt x="4254" y="2160"/>
                  <a:pt x="4254" y="2160"/>
                  <a:pt x="4254" y="2160"/>
                </a:cubicBezTo>
                <a:lnTo>
                  <a:pt x="4256" y="2162"/>
                </a:lnTo>
                <a:lnTo>
                  <a:pt x="4256" y="114"/>
                </a:lnTo>
                <a:lnTo>
                  <a:pt x="4254" y="120"/>
                </a:lnTo>
                <a:cubicBezTo>
                  <a:pt x="4254" y="54"/>
                  <a:pt x="4201" y="0"/>
                  <a:pt x="4134" y="0"/>
                </a:cubicBezTo>
                <a:lnTo>
                  <a:pt x="4128" y="2"/>
                </a:lnTo>
                <a:lnTo>
                  <a:pt x="128" y="2"/>
                </a:lnTo>
                <a:lnTo>
                  <a:pt x="126" y="0"/>
                </a:lnTo>
                <a:cubicBezTo>
                  <a:pt x="60" y="0"/>
                  <a:pt x="6" y="54"/>
                  <a:pt x="6" y="120"/>
                </a:cubicBezTo>
                <a:lnTo>
                  <a:pt x="0" y="114"/>
                </a:lnTo>
                <a:lnTo>
                  <a:pt x="0" y="2162"/>
                </a:lnTo>
                <a:lnTo>
                  <a:pt x="6" y="2160"/>
                </a:lnTo>
                <a:cubicBezTo>
                  <a:pt x="6" y="2227"/>
                  <a:pt x="60" y="2280"/>
                  <a:pt x="126" y="2280"/>
                </a:cubicBezTo>
                <a:lnTo>
                  <a:pt x="128" y="2274"/>
                </a:lnTo>
                <a:close/>
              </a:path>
            </a:pathLst>
          </a:custGeom>
          <a:noFill/>
          <a:ln w="14288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E"/>
          </a:p>
        </p:txBody>
      </p:sp>
      <p:sp>
        <p:nvSpPr>
          <p:cNvPr id="282" name="Rectangle 281">
            <a:extLst>
              <a:ext uri="{FF2B5EF4-FFF2-40B4-BE49-F238E27FC236}">
                <a16:creationId xmlns="" xmlns:a16="http://schemas.microsoft.com/office/drawing/2014/main" id="{AE1C45E1-C571-A4A5-8624-F126E6F22E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50298" y="5133289"/>
            <a:ext cx="1001713" cy="18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Client Devices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pSp>
        <p:nvGrpSpPr>
          <p:cNvPr id="283" name="Group 87">
            <a:extLst>
              <a:ext uri="{FF2B5EF4-FFF2-40B4-BE49-F238E27FC236}">
                <a16:creationId xmlns="" xmlns:a16="http://schemas.microsoft.com/office/drawing/2014/main" id="{ACDD3D9B-2285-778C-6D30-A471779FB8AF}"/>
              </a:ext>
            </a:extLst>
          </p:cNvPr>
          <p:cNvGrpSpPr>
            <a:grpSpLocks/>
          </p:cNvGrpSpPr>
          <p:nvPr/>
        </p:nvGrpSpPr>
        <p:grpSpPr bwMode="auto">
          <a:xfrm>
            <a:off x="10221685" y="5331726"/>
            <a:ext cx="433388" cy="454025"/>
            <a:chOff x="4464" y="3642"/>
            <a:chExt cx="273" cy="286"/>
          </a:xfrm>
        </p:grpSpPr>
        <p:pic>
          <p:nvPicPr>
            <p:cNvPr id="284" name="Picture 85">
              <a:extLst>
                <a:ext uri="{FF2B5EF4-FFF2-40B4-BE49-F238E27FC236}">
                  <a16:creationId xmlns="" xmlns:a16="http://schemas.microsoft.com/office/drawing/2014/main" id="{F64305F1-5257-B74D-E09E-AD97590ADA7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64" y="3642"/>
              <a:ext cx="273" cy="2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5" name="Picture 86">
              <a:extLst>
                <a:ext uri="{FF2B5EF4-FFF2-40B4-BE49-F238E27FC236}">
                  <a16:creationId xmlns="" xmlns:a16="http://schemas.microsoft.com/office/drawing/2014/main" id="{A654BD9E-D53C-1427-BFB1-68F9EA61B9F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64" y="3642"/>
              <a:ext cx="273" cy="2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86" name="Group 90">
            <a:extLst>
              <a:ext uri="{FF2B5EF4-FFF2-40B4-BE49-F238E27FC236}">
                <a16:creationId xmlns="" xmlns:a16="http://schemas.microsoft.com/office/drawing/2014/main" id="{72378EDE-909B-5DDA-8BFB-D0F52A2CB4D8}"/>
              </a:ext>
            </a:extLst>
          </p:cNvPr>
          <p:cNvGrpSpPr>
            <a:grpSpLocks/>
          </p:cNvGrpSpPr>
          <p:nvPr/>
        </p:nvGrpSpPr>
        <p:grpSpPr bwMode="auto">
          <a:xfrm>
            <a:off x="10688410" y="5249176"/>
            <a:ext cx="671513" cy="477838"/>
            <a:chOff x="4758" y="3590"/>
            <a:chExt cx="423" cy="301"/>
          </a:xfrm>
        </p:grpSpPr>
        <p:pic>
          <p:nvPicPr>
            <p:cNvPr id="287" name="Picture 88">
              <a:extLst>
                <a:ext uri="{FF2B5EF4-FFF2-40B4-BE49-F238E27FC236}">
                  <a16:creationId xmlns="" xmlns:a16="http://schemas.microsoft.com/office/drawing/2014/main" id="{4B6AD020-FDE0-7F5E-1A69-4667C66915B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58" y="3590"/>
              <a:ext cx="423" cy="3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8" name="Picture 89">
              <a:extLst>
                <a:ext uri="{FF2B5EF4-FFF2-40B4-BE49-F238E27FC236}">
                  <a16:creationId xmlns="" xmlns:a16="http://schemas.microsoft.com/office/drawing/2014/main" id="{3872BB5E-85C0-78EE-1C8F-44F483F56B6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58" y="3590"/>
              <a:ext cx="423" cy="3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89" name="Line 91">
            <a:extLst>
              <a:ext uri="{FF2B5EF4-FFF2-40B4-BE49-F238E27FC236}">
                <a16:creationId xmlns="" xmlns:a16="http://schemas.microsoft.com/office/drawing/2014/main" id="{AFD374BC-293B-7B76-4232-CC73D2C6D07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0629673" y="5536514"/>
            <a:ext cx="193675" cy="93663"/>
          </a:xfrm>
          <a:prstGeom prst="line">
            <a:avLst/>
          </a:prstGeom>
          <a:noFill/>
          <a:ln w="14288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E"/>
          </a:p>
        </p:txBody>
      </p:sp>
      <p:grpSp>
        <p:nvGrpSpPr>
          <p:cNvPr id="290" name="Group 94">
            <a:extLst>
              <a:ext uri="{FF2B5EF4-FFF2-40B4-BE49-F238E27FC236}">
                <a16:creationId xmlns="" xmlns:a16="http://schemas.microsoft.com/office/drawing/2014/main" id="{6AF01A95-3557-DA24-B118-84416EF0316D}"/>
              </a:ext>
            </a:extLst>
          </p:cNvPr>
          <p:cNvGrpSpPr>
            <a:grpSpLocks/>
          </p:cNvGrpSpPr>
          <p:nvPr/>
        </p:nvGrpSpPr>
        <p:grpSpPr bwMode="auto">
          <a:xfrm>
            <a:off x="10155010" y="5299976"/>
            <a:ext cx="320675" cy="322263"/>
            <a:chOff x="4422" y="3622"/>
            <a:chExt cx="202" cy="203"/>
          </a:xfrm>
        </p:grpSpPr>
        <p:pic>
          <p:nvPicPr>
            <p:cNvPr id="291" name="Picture 92">
              <a:extLst>
                <a:ext uri="{FF2B5EF4-FFF2-40B4-BE49-F238E27FC236}">
                  <a16:creationId xmlns="" xmlns:a16="http://schemas.microsoft.com/office/drawing/2014/main" id="{5F108717-9AEB-4D88-8731-000796A5FA4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22" y="3622"/>
              <a:ext cx="202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2" name="Picture 93">
              <a:extLst>
                <a:ext uri="{FF2B5EF4-FFF2-40B4-BE49-F238E27FC236}">
                  <a16:creationId xmlns="" xmlns:a16="http://schemas.microsoft.com/office/drawing/2014/main" id="{68B39D60-8AE3-30EF-E0F0-4BBF157E875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22" y="3622"/>
              <a:ext cx="202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93" name="Freeform 95">
            <a:extLst>
              <a:ext uri="{FF2B5EF4-FFF2-40B4-BE49-F238E27FC236}">
                <a16:creationId xmlns="" xmlns:a16="http://schemas.microsoft.com/office/drawing/2014/main" id="{DB0D3A15-1D37-C2E5-B741-11E50649947D}"/>
              </a:ext>
            </a:extLst>
          </p:cNvPr>
          <p:cNvSpPr>
            <a:spLocks/>
          </p:cNvSpPr>
          <p:nvPr/>
        </p:nvSpPr>
        <p:spPr bwMode="auto">
          <a:xfrm>
            <a:off x="7311798" y="77558"/>
            <a:ext cx="4089400" cy="219075"/>
          </a:xfrm>
          <a:custGeom>
            <a:avLst/>
            <a:gdLst>
              <a:gd name="T0" fmla="*/ 114 w 9074"/>
              <a:gd name="T1" fmla="*/ 480 h 486"/>
              <a:gd name="T2" fmla="*/ 8946 w 9074"/>
              <a:gd name="T3" fmla="*/ 480 h 486"/>
              <a:gd name="T4" fmla="*/ 8952 w 9074"/>
              <a:gd name="T5" fmla="*/ 486 h 486"/>
              <a:gd name="T6" fmla="*/ 9072 w 9074"/>
              <a:gd name="T7" fmla="*/ 366 h 486"/>
              <a:gd name="T8" fmla="*/ 9072 w 9074"/>
              <a:gd name="T9" fmla="*/ 366 h 486"/>
              <a:gd name="T10" fmla="*/ 9074 w 9074"/>
              <a:gd name="T11" fmla="*/ 368 h 486"/>
              <a:gd name="T12" fmla="*/ 9074 w 9074"/>
              <a:gd name="T13" fmla="*/ 128 h 486"/>
              <a:gd name="T14" fmla="*/ 9072 w 9074"/>
              <a:gd name="T15" fmla="*/ 126 h 486"/>
              <a:gd name="T16" fmla="*/ 8952 w 9074"/>
              <a:gd name="T17" fmla="*/ 6 h 486"/>
              <a:gd name="T18" fmla="*/ 8946 w 9074"/>
              <a:gd name="T19" fmla="*/ 0 h 486"/>
              <a:gd name="T20" fmla="*/ 114 w 9074"/>
              <a:gd name="T21" fmla="*/ 0 h 486"/>
              <a:gd name="T22" fmla="*/ 120 w 9074"/>
              <a:gd name="T23" fmla="*/ 6 h 486"/>
              <a:gd name="T24" fmla="*/ 0 w 9074"/>
              <a:gd name="T25" fmla="*/ 126 h 486"/>
              <a:gd name="T26" fmla="*/ 2 w 9074"/>
              <a:gd name="T27" fmla="*/ 128 h 486"/>
              <a:gd name="T28" fmla="*/ 2 w 9074"/>
              <a:gd name="T29" fmla="*/ 368 h 486"/>
              <a:gd name="T30" fmla="*/ 0 w 9074"/>
              <a:gd name="T31" fmla="*/ 366 h 486"/>
              <a:gd name="T32" fmla="*/ 120 w 9074"/>
              <a:gd name="T33" fmla="*/ 486 h 486"/>
              <a:gd name="T34" fmla="*/ 114 w 9074"/>
              <a:gd name="T35" fmla="*/ 480 h 4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9074" h="486">
                <a:moveTo>
                  <a:pt x="114" y="480"/>
                </a:moveTo>
                <a:lnTo>
                  <a:pt x="8946" y="480"/>
                </a:lnTo>
                <a:lnTo>
                  <a:pt x="8952" y="486"/>
                </a:lnTo>
                <a:cubicBezTo>
                  <a:pt x="9019" y="486"/>
                  <a:pt x="9072" y="433"/>
                  <a:pt x="9072" y="366"/>
                </a:cubicBezTo>
                <a:cubicBezTo>
                  <a:pt x="9072" y="366"/>
                  <a:pt x="9072" y="366"/>
                  <a:pt x="9072" y="366"/>
                </a:cubicBezTo>
                <a:lnTo>
                  <a:pt x="9074" y="368"/>
                </a:lnTo>
                <a:lnTo>
                  <a:pt x="9074" y="128"/>
                </a:lnTo>
                <a:lnTo>
                  <a:pt x="9072" y="126"/>
                </a:lnTo>
                <a:cubicBezTo>
                  <a:pt x="9072" y="60"/>
                  <a:pt x="9019" y="6"/>
                  <a:pt x="8952" y="6"/>
                </a:cubicBezTo>
                <a:lnTo>
                  <a:pt x="8946" y="0"/>
                </a:lnTo>
                <a:lnTo>
                  <a:pt x="114" y="0"/>
                </a:lnTo>
                <a:lnTo>
                  <a:pt x="120" y="6"/>
                </a:lnTo>
                <a:cubicBezTo>
                  <a:pt x="54" y="6"/>
                  <a:pt x="0" y="60"/>
                  <a:pt x="0" y="126"/>
                </a:cubicBezTo>
                <a:lnTo>
                  <a:pt x="2" y="128"/>
                </a:lnTo>
                <a:lnTo>
                  <a:pt x="2" y="368"/>
                </a:lnTo>
                <a:lnTo>
                  <a:pt x="0" y="366"/>
                </a:lnTo>
                <a:cubicBezTo>
                  <a:pt x="0" y="433"/>
                  <a:pt x="54" y="486"/>
                  <a:pt x="120" y="486"/>
                </a:cubicBezTo>
                <a:lnTo>
                  <a:pt x="114" y="480"/>
                </a:lnTo>
                <a:close/>
              </a:path>
            </a:pathLst>
          </a:custGeom>
          <a:solidFill>
            <a:srgbClr val="FDEBDD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E"/>
          </a:p>
        </p:txBody>
      </p:sp>
      <p:sp>
        <p:nvSpPr>
          <p:cNvPr id="294" name="Freeform 96">
            <a:extLst>
              <a:ext uri="{FF2B5EF4-FFF2-40B4-BE49-F238E27FC236}">
                <a16:creationId xmlns="" xmlns:a16="http://schemas.microsoft.com/office/drawing/2014/main" id="{78D13F0B-93F6-20B0-5211-E7D9377CDF2D}"/>
              </a:ext>
            </a:extLst>
          </p:cNvPr>
          <p:cNvSpPr>
            <a:spLocks/>
          </p:cNvSpPr>
          <p:nvPr/>
        </p:nvSpPr>
        <p:spPr bwMode="auto">
          <a:xfrm>
            <a:off x="7311798" y="77558"/>
            <a:ext cx="4089400" cy="219075"/>
          </a:xfrm>
          <a:custGeom>
            <a:avLst/>
            <a:gdLst>
              <a:gd name="T0" fmla="*/ 114 w 9074"/>
              <a:gd name="T1" fmla="*/ 480 h 486"/>
              <a:gd name="T2" fmla="*/ 8946 w 9074"/>
              <a:gd name="T3" fmla="*/ 480 h 486"/>
              <a:gd name="T4" fmla="*/ 8952 w 9074"/>
              <a:gd name="T5" fmla="*/ 486 h 486"/>
              <a:gd name="T6" fmla="*/ 9072 w 9074"/>
              <a:gd name="T7" fmla="*/ 366 h 486"/>
              <a:gd name="T8" fmla="*/ 9072 w 9074"/>
              <a:gd name="T9" fmla="*/ 366 h 486"/>
              <a:gd name="T10" fmla="*/ 9074 w 9074"/>
              <a:gd name="T11" fmla="*/ 368 h 486"/>
              <a:gd name="T12" fmla="*/ 9074 w 9074"/>
              <a:gd name="T13" fmla="*/ 128 h 486"/>
              <a:gd name="T14" fmla="*/ 9072 w 9074"/>
              <a:gd name="T15" fmla="*/ 126 h 486"/>
              <a:gd name="T16" fmla="*/ 8952 w 9074"/>
              <a:gd name="T17" fmla="*/ 6 h 486"/>
              <a:gd name="T18" fmla="*/ 8946 w 9074"/>
              <a:gd name="T19" fmla="*/ 0 h 486"/>
              <a:gd name="T20" fmla="*/ 114 w 9074"/>
              <a:gd name="T21" fmla="*/ 0 h 486"/>
              <a:gd name="T22" fmla="*/ 120 w 9074"/>
              <a:gd name="T23" fmla="*/ 6 h 486"/>
              <a:gd name="T24" fmla="*/ 0 w 9074"/>
              <a:gd name="T25" fmla="*/ 126 h 486"/>
              <a:gd name="T26" fmla="*/ 2 w 9074"/>
              <a:gd name="T27" fmla="*/ 128 h 486"/>
              <a:gd name="T28" fmla="*/ 2 w 9074"/>
              <a:gd name="T29" fmla="*/ 368 h 486"/>
              <a:gd name="T30" fmla="*/ 0 w 9074"/>
              <a:gd name="T31" fmla="*/ 366 h 486"/>
              <a:gd name="T32" fmla="*/ 120 w 9074"/>
              <a:gd name="T33" fmla="*/ 486 h 486"/>
              <a:gd name="T34" fmla="*/ 114 w 9074"/>
              <a:gd name="T35" fmla="*/ 480 h 4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9074" h="486">
                <a:moveTo>
                  <a:pt x="114" y="480"/>
                </a:moveTo>
                <a:lnTo>
                  <a:pt x="8946" y="480"/>
                </a:lnTo>
                <a:lnTo>
                  <a:pt x="8952" y="486"/>
                </a:lnTo>
                <a:cubicBezTo>
                  <a:pt x="9019" y="486"/>
                  <a:pt x="9072" y="433"/>
                  <a:pt x="9072" y="366"/>
                </a:cubicBezTo>
                <a:cubicBezTo>
                  <a:pt x="9072" y="366"/>
                  <a:pt x="9072" y="366"/>
                  <a:pt x="9072" y="366"/>
                </a:cubicBezTo>
                <a:lnTo>
                  <a:pt x="9074" y="368"/>
                </a:lnTo>
                <a:lnTo>
                  <a:pt x="9074" y="128"/>
                </a:lnTo>
                <a:lnTo>
                  <a:pt x="9072" y="126"/>
                </a:lnTo>
                <a:cubicBezTo>
                  <a:pt x="9072" y="60"/>
                  <a:pt x="9019" y="6"/>
                  <a:pt x="8952" y="6"/>
                </a:cubicBezTo>
                <a:lnTo>
                  <a:pt x="8946" y="0"/>
                </a:lnTo>
                <a:lnTo>
                  <a:pt x="114" y="0"/>
                </a:lnTo>
                <a:lnTo>
                  <a:pt x="120" y="6"/>
                </a:lnTo>
                <a:cubicBezTo>
                  <a:pt x="54" y="6"/>
                  <a:pt x="0" y="60"/>
                  <a:pt x="0" y="126"/>
                </a:cubicBezTo>
                <a:lnTo>
                  <a:pt x="2" y="128"/>
                </a:lnTo>
                <a:lnTo>
                  <a:pt x="2" y="368"/>
                </a:lnTo>
                <a:lnTo>
                  <a:pt x="0" y="366"/>
                </a:lnTo>
                <a:cubicBezTo>
                  <a:pt x="0" y="433"/>
                  <a:pt x="54" y="486"/>
                  <a:pt x="120" y="486"/>
                </a:cubicBezTo>
                <a:lnTo>
                  <a:pt x="114" y="480"/>
                </a:lnTo>
                <a:close/>
              </a:path>
            </a:pathLst>
          </a:custGeom>
          <a:noFill/>
          <a:ln w="14288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E"/>
          </a:p>
        </p:txBody>
      </p:sp>
      <p:sp>
        <p:nvSpPr>
          <p:cNvPr id="295" name="Rectangle 97">
            <a:extLst>
              <a:ext uri="{FF2B5EF4-FFF2-40B4-BE49-F238E27FC236}">
                <a16:creationId xmlns="" xmlns:a16="http://schemas.microsoft.com/office/drawing/2014/main" id="{1DA0BF19-F61A-E4AA-BDCA-CC99F175DB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70548" y="106133"/>
            <a:ext cx="2119313" cy="18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Immersive </a:t>
            </a:r>
            <a:r>
              <a:rPr kumimoji="0" lang="en-US" altLang="en-US" sz="10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Mulsemedia</a:t>
            </a:r>
            <a:r>
              <a:rPr kumimoji="0" lang="en-US" altLang="en-US" sz="10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Content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96" name="Rectangle 98">
            <a:extLst>
              <a:ext uri="{FF2B5EF4-FFF2-40B4-BE49-F238E27FC236}">
                <a16:creationId xmlns="" xmlns:a16="http://schemas.microsoft.com/office/drawing/2014/main" id="{49F159F5-0300-B155-3A9C-A71B1766AC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89848" y="106133"/>
            <a:ext cx="180975" cy="18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+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97" name="Rectangle 99">
            <a:extLst>
              <a:ext uri="{FF2B5EF4-FFF2-40B4-BE49-F238E27FC236}">
                <a16:creationId xmlns="" xmlns:a16="http://schemas.microsoft.com/office/drawing/2014/main" id="{50D3EBE7-3181-6708-0658-CA16D8297D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05735" y="106133"/>
            <a:ext cx="1752600" cy="18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Applications Provisioning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98" name="Line 100">
            <a:extLst>
              <a:ext uri="{FF2B5EF4-FFF2-40B4-BE49-F238E27FC236}">
                <a16:creationId xmlns="" xmlns:a16="http://schemas.microsoft.com/office/drawing/2014/main" id="{BD69E9AF-58B0-84B9-51C9-01F408EFB7DA}"/>
              </a:ext>
            </a:extLst>
          </p:cNvPr>
          <p:cNvSpPr>
            <a:spLocks noChangeShapeType="1"/>
          </p:cNvSpPr>
          <p:nvPr/>
        </p:nvSpPr>
        <p:spPr bwMode="auto">
          <a:xfrm>
            <a:off x="9367610" y="322033"/>
            <a:ext cx="0" cy="396875"/>
          </a:xfrm>
          <a:prstGeom prst="line">
            <a:avLst/>
          </a:prstGeom>
          <a:noFill/>
          <a:ln w="14288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E"/>
          </a:p>
        </p:txBody>
      </p:sp>
      <p:sp>
        <p:nvSpPr>
          <p:cNvPr id="299" name="Freeform 101">
            <a:extLst>
              <a:ext uri="{FF2B5EF4-FFF2-40B4-BE49-F238E27FC236}">
                <a16:creationId xmlns="" xmlns:a16="http://schemas.microsoft.com/office/drawing/2014/main" id="{16F179A8-90E9-65ED-1BF1-A709EB8B681C}"/>
              </a:ext>
            </a:extLst>
          </p:cNvPr>
          <p:cNvSpPr>
            <a:spLocks/>
          </p:cNvSpPr>
          <p:nvPr/>
        </p:nvSpPr>
        <p:spPr bwMode="auto">
          <a:xfrm>
            <a:off x="9323160" y="712558"/>
            <a:ext cx="87313" cy="130175"/>
          </a:xfrm>
          <a:custGeom>
            <a:avLst/>
            <a:gdLst>
              <a:gd name="T0" fmla="*/ 55 w 55"/>
              <a:gd name="T1" fmla="*/ 0 h 82"/>
              <a:gd name="T2" fmla="*/ 28 w 55"/>
              <a:gd name="T3" fmla="*/ 82 h 82"/>
              <a:gd name="T4" fmla="*/ 0 w 55"/>
              <a:gd name="T5" fmla="*/ 0 h 82"/>
              <a:gd name="T6" fmla="*/ 55 w 55"/>
              <a:gd name="T7" fmla="*/ 0 h 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5" h="82">
                <a:moveTo>
                  <a:pt x="55" y="0"/>
                </a:moveTo>
                <a:lnTo>
                  <a:pt x="28" y="82"/>
                </a:lnTo>
                <a:lnTo>
                  <a:pt x="0" y="0"/>
                </a:lnTo>
                <a:lnTo>
                  <a:pt x="55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E"/>
          </a:p>
        </p:txBody>
      </p:sp>
      <p:sp>
        <p:nvSpPr>
          <p:cNvPr id="300" name="Freeform 102">
            <a:extLst>
              <a:ext uri="{FF2B5EF4-FFF2-40B4-BE49-F238E27FC236}">
                <a16:creationId xmlns="" xmlns:a16="http://schemas.microsoft.com/office/drawing/2014/main" id="{F4F378BB-8416-9FEB-42AB-3D632C138468}"/>
              </a:ext>
            </a:extLst>
          </p:cNvPr>
          <p:cNvSpPr>
            <a:spLocks/>
          </p:cNvSpPr>
          <p:nvPr/>
        </p:nvSpPr>
        <p:spPr bwMode="auto">
          <a:xfrm>
            <a:off x="6770460" y="593496"/>
            <a:ext cx="5192713" cy="1814513"/>
          </a:xfrm>
          <a:custGeom>
            <a:avLst/>
            <a:gdLst>
              <a:gd name="T0" fmla="*/ 114 w 11522"/>
              <a:gd name="T1" fmla="*/ 4023 h 4023"/>
              <a:gd name="T2" fmla="*/ 11394 w 11522"/>
              <a:gd name="T3" fmla="*/ 4023 h 4023"/>
              <a:gd name="T4" fmla="*/ 11400 w 11522"/>
              <a:gd name="T5" fmla="*/ 4021 h 4023"/>
              <a:gd name="T6" fmla="*/ 11520 w 11522"/>
              <a:gd name="T7" fmla="*/ 3901 h 4023"/>
              <a:gd name="T8" fmla="*/ 11520 w 11522"/>
              <a:gd name="T9" fmla="*/ 3901 h 4023"/>
              <a:gd name="T10" fmla="*/ 11522 w 11522"/>
              <a:gd name="T11" fmla="*/ 3895 h 4023"/>
              <a:gd name="T12" fmla="*/ 11522 w 11522"/>
              <a:gd name="T13" fmla="*/ 119 h 4023"/>
              <a:gd name="T14" fmla="*/ 11520 w 11522"/>
              <a:gd name="T15" fmla="*/ 120 h 4023"/>
              <a:gd name="T16" fmla="*/ 11400 w 11522"/>
              <a:gd name="T17" fmla="*/ 0 h 4023"/>
              <a:gd name="T18" fmla="*/ 11394 w 11522"/>
              <a:gd name="T19" fmla="*/ 7 h 4023"/>
              <a:gd name="T20" fmla="*/ 114 w 11522"/>
              <a:gd name="T21" fmla="*/ 7 h 4023"/>
              <a:gd name="T22" fmla="*/ 120 w 11522"/>
              <a:gd name="T23" fmla="*/ 0 h 4023"/>
              <a:gd name="T24" fmla="*/ 0 w 11522"/>
              <a:gd name="T25" fmla="*/ 120 h 4023"/>
              <a:gd name="T26" fmla="*/ 2 w 11522"/>
              <a:gd name="T27" fmla="*/ 119 h 4023"/>
              <a:gd name="T28" fmla="*/ 2 w 11522"/>
              <a:gd name="T29" fmla="*/ 3895 h 4023"/>
              <a:gd name="T30" fmla="*/ 0 w 11522"/>
              <a:gd name="T31" fmla="*/ 3901 h 4023"/>
              <a:gd name="T32" fmla="*/ 120 w 11522"/>
              <a:gd name="T33" fmla="*/ 4021 h 4023"/>
              <a:gd name="T34" fmla="*/ 114 w 11522"/>
              <a:gd name="T35" fmla="*/ 4023 h 40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1522" h="4023">
                <a:moveTo>
                  <a:pt x="114" y="4023"/>
                </a:moveTo>
                <a:lnTo>
                  <a:pt x="11394" y="4023"/>
                </a:lnTo>
                <a:lnTo>
                  <a:pt x="11400" y="4021"/>
                </a:lnTo>
                <a:cubicBezTo>
                  <a:pt x="11467" y="4021"/>
                  <a:pt x="11520" y="3968"/>
                  <a:pt x="11520" y="3901"/>
                </a:cubicBezTo>
                <a:cubicBezTo>
                  <a:pt x="11520" y="3901"/>
                  <a:pt x="11520" y="3901"/>
                  <a:pt x="11520" y="3901"/>
                </a:cubicBezTo>
                <a:lnTo>
                  <a:pt x="11522" y="3895"/>
                </a:lnTo>
                <a:lnTo>
                  <a:pt x="11522" y="119"/>
                </a:lnTo>
                <a:lnTo>
                  <a:pt x="11520" y="120"/>
                </a:lnTo>
                <a:cubicBezTo>
                  <a:pt x="11520" y="54"/>
                  <a:pt x="11467" y="0"/>
                  <a:pt x="11400" y="0"/>
                </a:cubicBezTo>
                <a:lnTo>
                  <a:pt x="11394" y="7"/>
                </a:lnTo>
                <a:lnTo>
                  <a:pt x="114" y="7"/>
                </a:lnTo>
                <a:lnTo>
                  <a:pt x="120" y="0"/>
                </a:lnTo>
                <a:cubicBezTo>
                  <a:pt x="54" y="0"/>
                  <a:pt x="0" y="54"/>
                  <a:pt x="0" y="120"/>
                </a:cubicBezTo>
                <a:lnTo>
                  <a:pt x="2" y="119"/>
                </a:lnTo>
                <a:lnTo>
                  <a:pt x="2" y="3895"/>
                </a:lnTo>
                <a:lnTo>
                  <a:pt x="0" y="3901"/>
                </a:lnTo>
                <a:cubicBezTo>
                  <a:pt x="0" y="3968"/>
                  <a:pt x="54" y="4021"/>
                  <a:pt x="120" y="4021"/>
                </a:cubicBezTo>
                <a:lnTo>
                  <a:pt x="114" y="4023"/>
                </a:lnTo>
                <a:close/>
              </a:path>
            </a:pathLst>
          </a:custGeom>
          <a:solidFill>
            <a:srgbClr val="FDEBDD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E"/>
          </a:p>
        </p:txBody>
      </p:sp>
      <p:sp>
        <p:nvSpPr>
          <p:cNvPr id="301" name="Freeform 103">
            <a:extLst>
              <a:ext uri="{FF2B5EF4-FFF2-40B4-BE49-F238E27FC236}">
                <a16:creationId xmlns="" xmlns:a16="http://schemas.microsoft.com/office/drawing/2014/main" id="{83F4C952-3166-DCBD-81FF-51FCB716F686}"/>
              </a:ext>
            </a:extLst>
          </p:cNvPr>
          <p:cNvSpPr>
            <a:spLocks/>
          </p:cNvSpPr>
          <p:nvPr/>
        </p:nvSpPr>
        <p:spPr bwMode="auto">
          <a:xfrm>
            <a:off x="6770460" y="593496"/>
            <a:ext cx="5192713" cy="1814513"/>
          </a:xfrm>
          <a:custGeom>
            <a:avLst/>
            <a:gdLst>
              <a:gd name="T0" fmla="*/ 114 w 11522"/>
              <a:gd name="T1" fmla="*/ 4023 h 4023"/>
              <a:gd name="T2" fmla="*/ 11394 w 11522"/>
              <a:gd name="T3" fmla="*/ 4023 h 4023"/>
              <a:gd name="T4" fmla="*/ 11400 w 11522"/>
              <a:gd name="T5" fmla="*/ 4021 h 4023"/>
              <a:gd name="T6" fmla="*/ 11520 w 11522"/>
              <a:gd name="T7" fmla="*/ 3901 h 4023"/>
              <a:gd name="T8" fmla="*/ 11520 w 11522"/>
              <a:gd name="T9" fmla="*/ 3901 h 4023"/>
              <a:gd name="T10" fmla="*/ 11522 w 11522"/>
              <a:gd name="T11" fmla="*/ 3895 h 4023"/>
              <a:gd name="T12" fmla="*/ 11522 w 11522"/>
              <a:gd name="T13" fmla="*/ 119 h 4023"/>
              <a:gd name="T14" fmla="*/ 11520 w 11522"/>
              <a:gd name="T15" fmla="*/ 120 h 4023"/>
              <a:gd name="T16" fmla="*/ 11400 w 11522"/>
              <a:gd name="T17" fmla="*/ 0 h 4023"/>
              <a:gd name="T18" fmla="*/ 11394 w 11522"/>
              <a:gd name="T19" fmla="*/ 7 h 4023"/>
              <a:gd name="T20" fmla="*/ 114 w 11522"/>
              <a:gd name="T21" fmla="*/ 7 h 4023"/>
              <a:gd name="T22" fmla="*/ 120 w 11522"/>
              <a:gd name="T23" fmla="*/ 0 h 4023"/>
              <a:gd name="T24" fmla="*/ 0 w 11522"/>
              <a:gd name="T25" fmla="*/ 120 h 4023"/>
              <a:gd name="T26" fmla="*/ 2 w 11522"/>
              <a:gd name="T27" fmla="*/ 119 h 4023"/>
              <a:gd name="T28" fmla="*/ 2 w 11522"/>
              <a:gd name="T29" fmla="*/ 3895 h 4023"/>
              <a:gd name="T30" fmla="*/ 0 w 11522"/>
              <a:gd name="T31" fmla="*/ 3901 h 4023"/>
              <a:gd name="T32" fmla="*/ 120 w 11522"/>
              <a:gd name="T33" fmla="*/ 4021 h 4023"/>
              <a:gd name="T34" fmla="*/ 114 w 11522"/>
              <a:gd name="T35" fmla="*/ 4023 h 40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1522" h="4023">
                <a:moveTo>
                  <a:pt x="114" y="4023"/>
                </a:moveTo>
                <a:lnTo>
                  <a:pt x="11394" y="4023"/>
                </a:lnTo>
                <a:lnTo>
                  <a:pt x="11400" y="4021"/>
                </a:lnTo>
                <a:cubicBezTo>
                  <a:pt x="11467" y="4021"/>
                  <a:pt x="11520" y="3968"/>
                  <a:pt x="11520" y="3901"/>
                </a:cubicBezTo>
                <a:cubicBezTo>
                  <a:pt x="11520" y="3901"/>
                  <a:pt x="11520" y="3901"/>
                  <a:pt x="11520" y="3901"/>
                </a:cubicBezTo>
                <a:lnTo>
                  <a:pt x="11522" y="3895"/>
                </a:lnTo>
                <a:lnTo>
                  <a:pt x="11522" y="119"/>
                </a:lnTo>
                <a:lnTo>
                  <a:pt x="11520" y="120"/>
                </a:lnTo>
                <a:cubicBezTo>
                  <a:pt x="11520" y="54"/>
                  <a:pt x="11467" y="0"/>
                  <a:pt x="11400" y="0"/>
                </a:cubicBezTo>
                <a:lnTo>
                  <a:pt x="11394" y="7"/>
                </a:lnTo>
                <a:lnTo>
                  <a:pt x="114" y="7"/>
                </a:lnTo>
                <a:lnTo>
                  <a:pt x="120" y="0"/>
                </a:lnTo>
                <a:cubicBezTo>
                  <a:pt x="54" y="0"/>
                  <a:pt x="0" y="54"/>
                  <a:pt x="0" y="120"/>
                </a:cubicBezTo>
                <a:lnTo>
                  <a:pt x="2" y="119"/>
                </a:lnTo>
                <a:lnTo>
                  <a:pt x="2" y="3895"/>
                </a:lnTo>
                <a:lnTo>
                  <a:pt x="0" y="3901"/>
                </a:lnTo>
                <a:cubicBezTo>
                  <a:pt x="0" y="3968"/>
                  <a:pt x="54" y="4021"/>
                  <a:pt x="120" y="4021"/>
                </a:cubicBezTo>
                <a:lnTo>
                  <a:pt x="114" y="4023"/>
                </a:lnTo>
                <a:close/>
              </a:path>
            </a:pathLst>
          </a:custGeom>
          <a:noFill/>
          <a:ln w="14288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E"/>
          </a:p>
        </p:txBody>
      </p:sp>
      <p:sp>
        <p:nvSpPr>
          <p:cNvPr id="302" name="Rectangle 104">
            <a:extLst>
              <a:ext uri="{FF2B5EF4-FFF2-40B4-BE49-F238E27FC236}">
                <a16:creationId xmlns="" xmlns:a16="http://schemas.microsoft.com/office/drawing/2014/main" id="{8E483F85-50C2-B919-49AF-8698EDF436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99210" y="641121"/>
            <a:ext cx="547688" cy="18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Service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03" name="Rectangle 105">
            <a:extLst>
              <a:ext uri="{FF2B5EF4-FFF2-40B4-BE49-F238E27FC236}">
                <a16:creationId xmlns="" xmlns:a16="http://schemas.microsoft.com/office/drawing/2014/main" id="{FF28A297-896A-1A73-3A93-EB3650CF97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75460" y="641121"/>
            <a:ext cx="107950" cy="18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-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04" name="Rectangle 106">
            <a:extLst>
              <a:ext uri="{FF2B5EF4-FFF2-40B4-BE49-F238E27FC236}">
                <a16:creationId xmlns="" xmlns:a16="http://schemas.microsoft.com/office/drawing/2014/main" id="{36D1760D-5744-D403-FD43-0D1C64A8A1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18323" y="641121"/>
            <a:ext cx="1939925" cy="18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dependent Adaptive Delivery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05" name="Freeform 107">
            <a:extLst>
              <a:ext uri="{FF2B5EF4-FFF2-40B4-BE49-F238E27FC236}">
                <a16:creationId xmlns="" xmlns:a16="http://schemas.microsoft.com/office/drawing/2014/main" id="{1CDBC44A-B5B6-05DC-89F2-DC8623D52CB0}"/>
              </a:ext>
            </a:extLst>
          </p:cNvPr>
          <p:cNvSpPr>
            <a:spLocks/>
          </p:cNvSpPr>
          <p:nvPr/>
        </p:nvSpPr>
        <p:spPr bwMode="auto">
          <a:xfrm>
            <a:off x="9418410" y="833208"/>
            <a:ext cx="2387600" cy="1127125"/>
          </a:xfrm>
          <a:custGeom>
            <a:avLst/>
            <a:gdLst>
              <a:gd name="T0" fmla="*/ 128 w 5298"/>
              <a:gd name="T1" fmla="*/ 2501 h 2501"/>
              <a:gd name="T2" fmla="*/ 5184 w 5298"/>
              <a:gd name="T3" fmla="*/ 2501 h 2501"/>
              <a:gd name="T4" fmla="*/ 5178 w 5298"/>
              <a:gd name="T5" fmla="*/ 2494 h 2501"/>
              <a:gd name="T6" fmla="*/ 5298 w 5298"/>
              <a:gd name="T7" fmla="*/ 2374 h 2501"/>
              <a:gd name="T8" fmla="*/ 5298 w 5298"/>
              <a:gd name="T9" fmla="*/ 2374 h 2501"/>
              <a:gd name="T10" fmla="*/ 5296 w 5298"/>
              <a:gd name="T11" fmla="*/ 2373 h 2501"/>
              <a:gd name="T12" fmla="*/ 5296 w 5298"/>
              <a:gd name="T13" fmla="*/ 117 h 2501"/>
              <a:gd name="T14" fmla="*/ 5298 w 5298"/>
              <a:gd name="T15" fmla="*/ 120 h 2501"/>
              <a:gd name="T16" fmla="*/ 5178 w 5298"/>
              <a:gd name="T17" fmla="*/ 0 h 2501"/>
              <a:gd name="T18" fmla="*/ 5184 w 5298"/>
              <a:gd name="T19" fmla="*/ 5 h 2501"/>
              <a:gd name="T20" fmla="*/ 128 w 5298"/>
              <a:gd name="T21" fmla="*/ 5 h 2501"/>
              <a:gd name="T22" fmla="*/ 126 w 5298"/>
              <a:gd name="T23" fmla="*/ 0 h 2501"/>
              <a:gd name="T24" fmla="*/ 6 w 5298"/>
              <a:gd name="T25" fmla="*/ 120 h 2501"/>
              <a:gd name="T26" fmla="*/ 0 w 5298"/>
              <a:gd name="T27" fmla="*/ 117 h 2501"/>
              <a:gd name="T28" fmla="*/ 0 w 5298"/>
              <a:gd name="T29" fmla="*/ 2373 h 2501"/>
              <a:gd name="T30" fmla="*/ 6 w 5298"/>
              <a:gd name="T31" fmla="*/ 2374 h 2501"/>
              <a:gd name="T32" fmla="*/ 126 w 5298"/>
              <a:gd name="T33" fmla="*/ 2494 h 2501"/>
              <a:gd name="T34" fmla="*/ 128 w 5298"/>
              <a:gd name="T35" fmla="*/ 2501 h 25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5298" h="2501">
                <a:moveTo>
                  <a:pt x="128" y="2501"/>
                </a:moveTo>
                <a:lnTo>
                  <a:pt x="5184" y="2501"/>
                </a:lnTo>
                <a:lnTo>
                  <a:pt x="5178" y="2494"/>
                </a:lnTo>
                <a:cubicBezTo>
                  <a:pt x="5245" y="2494"/>
                  <a:pt x="5298" y="2440"/>
                  <a:pt x="5298" y="2374"/>
                </a:cubicBezTo>
                <a:cubicBezTo>
                  <a:pt x="5298" y="2374"/>
                  <a:pt x="5298" y="2374"/>
                  <a:pt x="5298" y="2374"/>
                </a:cubicBezTo>
                <a:lnTo>
                  <a:pt x="5296" y="2373"/>
                </a:lnTo>
                <a:lnTo>
                  <a:pt x="5296" y="117"/>
                </a:lnTo>
                <a:lnTo>
                  <a:pt x="5298" y="120"/>
                </a:lnTo>
                <a:cubicBezTo>
                  <a:pt x="5298" y="53"/>
                  <a:pt x="5245" y="0"/>
                  <a:pt x="5178" y="0"/>
                </a:cubicBezTo>
                <a:lnTo>
                  <a:pt x="5184" y="5"/>
                </a:lnTo>
                <a:lnTo>
                  <a:pt x="128" y="5"/>
                </a:lnTo>
                <a:lnTo>
                  <a:pt x="126" y="0"/>
                </a:lnTo>
                <a:cubicBezTo>
                  <a:pt x="60" y="0"/>
                  <a:pt x="6" y="53"/>
                  <a:pt x="6" y="120"/>
                </a:cubicBezTo>
                <a:lnTo>
                  <a:pt x="0" y="117"/>
                </a:lnTo>
                <a:lnTo>
                  <a:pt x="0" y="2373"/>
                </a:lnTo>
                <a:lnTo>
                  <a:pt x="6" y="2374"/>
                </a:lnTo>
                <a:cubicBezTo>
                  <a:pt x="6" y="2440"/>
                  <a:pt x="60" y="2494"/>
                  <a:pt x="126" y="2494"/>
                </a:cubicBezTo>
                <a:lnTo>
                  <a:pt x="128" y="2501"/>
                </a:lnTo>
                <a:close/>
              </a:path>
            </a:pathLst>
          </a:custGeom>
          <a:solidFill>
            <a:srgbClr val="F9C499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E"/>
          </a:p>
        </p:txBody>
      </p:sp>
      <p:sp>
        <p:nvSpPr>
          <p:cNvPr id="306" name="Freeform 108">
            <a:extLst>
              <a:ext uri="{FF2B5EF4-FFF2-40B4-BE49-F238E27FC236}">
                <a16:creationId xmlns="" xmlns:a16="http://schemas.microsoft.com/office/drawing/2014/main" id="{54C59D42-A6F6-3A32-0C67-CD06438964CE}"/>
              </a:ext>
            </a:extLst>
          </p:cNvPr>
          <p:cNvSpPr>
            <a:spLocks/>
          </p:cNvSpPr>
          <p:nvPr/>
        </p:nvSpPr>
        <p:spPr bwMode="auto">
          <a:xfrm>
            <a:off x="9418410" y="833208"/>
            <a:ext cx="2387600" cy="1127125"/>
          </a:xfrm>
          <a:custGeom>
            <a:avLst/>
            <a:gdLst>
              <a:gd name="T0" fmla="*/ 128 w 5298"/>
              <a:gd name="T1" fmla="*/ 2501 h 2501"/>
              <a:gd name="T2" fmla="*/ 5184 w 5298"/>
              <a:gd name="T3" fmla="*/ 2501 h 2501"/>
              <a:gd name="T4" fmla="*/ 5178 w 5298"/>
              <a:gd name="T5" fmla="*/ 2494 h 2501"/>
              <a:gd name="T6" fmla="*/ 5298 w 5298"/>
              <a:gd name="T7" fmla="*/ 2374 h 2501"/>
              <a:gd name="T8" fmla="*/ 5298 w 5298"/>
              <a:gd name="T9" fmla="*/ 2374 h 2501"/>
              <a:gd name="T10" fmla="*/ 5296 w 5298"/>
              <a:gd name="T11" fmla="*/ 2373 h 2501"/>
              <a:gd name="T12" fmla="*/ 5296 w 5298"/>
              <a:gd name="T13" fmla="*/ 117 h 2501"/>
              <a:gd name="T14" fmla="*/ 5298 w 5298"/>
              <a:gd name="T15" fmla="*/ 120 h 2501"/>
              <a:gd name="T16" fmla="*/ 5178 w 5298"/>
              <a:gd name="T17" fmla="*/ 0 h 2501"/>
              <a:gd name="T18" fmla="*/ 5184 w 5298"/>
              <a:gd name="T19" fmla="*/ 5 h 2501"/>
              <a:gd name="T20" fmla="*/ 128 w 5298"/>
              <a:gd name="T21" fmla="*/ 5 h 2501"/>
              <a:gd name="T22" fmla="*/ 126 w 5298"/>
              <a:gd name="T23" fmla="*/ 0 h 2501"/>
              <a:gd name="T24" fmla="*/ 6 w 5298"/>
              <a:gd name="T25" fmla="*/ 120 h 2501"/>
              <a:gd name="T26" fmla="*/ 0 w 5298"/>
              <a:gd name="T27" fmla="*/ 117 h 2501"/>
              <a:gd name="T28" fmla="*/ 0 w 5298"/>
              <a:gd name="T29" fmla="*/ 2373 h 2501"/>
              <a:gd name="T30" fmla="*/ 6 w 5298"/>
              <a:gd name="T31" fmla="*/ 2374 h 2501"/>
              <a:gd name="T32" fmla="*/ 126 w 5298"/>
              <a:gd name="T33" fmla="*/ 2494 h 2501"/>
              <a:gd name="T34" fmla="*/ 128 w 5298"/>
              <a:gd name="T35" fmla="*/ 2501 h 25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5298" h="2501">
                <a:moveTo>
                  <a:pt x="128" y="2501"/>
                </a:moveTo>
                <a:lnTo>
                  <a:pt x="5184" y="2501"/>
                </a:lnTo>
                <a:lnTo>
                  <a:pt x="5178" y="2494"/>
                </a:lnTo>
                <a:cubicBezTo>
                  <a:pt x="5245" y="2494"/>
                  <a:pt x="5298" y="2440"/>
                  <a:pt x="5298" y="2374"/>
                </a:cubicBezTo>
                <a:cubicBezTo>
                  <a:pt x="5298" y="2374"/>
                  <a:pt x="5298" y="2374"/>
                  <a:pt x="5298" y="2374"/>
                </a:cubicBezTo>
                <a:lnTo>
                  <a:pt x="5296" y="2373"/>
                </a:lnTo>
                <a:lnTo>
                  <a:pt x="5296" y="117"/>
                </a:lnTo>
                <a:lnTo>
                  <a:pt x="5298" y="120"/>
                </a:lnTo>
                <a:cubicBezTo>
                  <a:pt x="5298" y="53"/>
                  <a:pt x="5245" y="0"/>
                  <a:pt x="5178" y="0"/>
                </a:cubicBezTo>
                <a:lnTo>
                  <a:pt x="5184" y="5"/>
                </a:lnTo>
                <a:lnTo>
                  <a:pt x="128" y="5"/>
                </a:lnTo>
                <a:lnTo>
                  <a:pt x="126" y="0"/>
                </a:lnTo>
                <a:cubicBezTo>
                  <a:pt x="60" y="0"/>
                  <a:pt x="6" y="53"/>
                  <a:pt x="6" y="120"/>
                </a:cubicBezTo>
                <a:lnTo>
                  <a:pt x="0" y="117"/>
                </a:lnTo>
                <a:lnTo>
                  <a:pt x="0" y="2373"/>
                </a:lnTo>
                <a:lnTo>
                  <a:pt x="6" y="2374"/>
                </a:lnTo>
                <a:cubicBezTo>
                  <a:pt x="6" y="2440"/>
                  <a:pt x="60" y="2494"/>
                  <a:pt x="126" y="2494"/>
                </a:cubicBezTo>
                <a:lnTo>
                  <a:pt x="128" y="2501"/>
                </a:lnTo>
                <a:close/>
              </a:path>
            </a:pathLst>
          </a:custGeom>
          <a:noFill/>
          <a:ln w="14288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E"/>
          </a:p>
        </p:txBody>
      </p:sp>
      <p:sp>
        <p:nvSpPr>
          <p:cNvPr id="307" name="Rectangle 109">
            <a:extLst>
              <a:ext uri="{FF2B5EF4-FFF2-40B4-BE49-F238E27FC236}">
                <a16:creationId xmlns="" xmlns:a16="http://schemas.microsoft.com/office/drawing/2014/main" id="{4C14A105-12F8-6541-23EE-24F6E2D0C4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31185" y="879246"/>
            <a:ext cx="1268413" cy="18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Online Processing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08" name="Freeform 110">
            <a:extLst>
              <a:ext uri="{FF2B5EF4-FFF2-40B4-BE49-F238E27FC236}">
                <a16:creationId xmlns="" xmlns:a16="http://schemas.microsoft.com/office/drawing/2014/main" id="{6B0846E4-DA60-A0C2-D0A2-D633352C0FBD}"/>
              </a:ext>
            </a:extLst>
          </p:cNvPr>
          <p:cNvSpPr>
            <a:spLocks/>
          </p:cNvSpPr>
          <p:nvPr/>
        </p:nvSpPr>
        <p:spPr bwMode="auto">
          <a:xfrm>
            <a:off x="10669360" y="1115783"/>
            <a:ext cx="1084263" cy="354013"/>
          </a:xfrm>
          <a:custGeom>
            <a:avLst/>
            <a:gdLst>
              <a:gd name="T0" fmla="*/ 118 w 2406"/>
              <a:gd name="T1" fmla="*/ 786 h 786"/>
              <a:gd name="T2" fmla="*/ 2278 w 2406"/>
              <a:gd name="T3" fmla="*/ 786 h 786"/>
              <a:gd name="T4" fmla="*/ 2280 w 2406"/>
              <a:gd name="T5" fmla="*/ 785 h 786"/>
              <a:gd name="T6" fmla="*/ 2400 w 2406"/>
              <a:gd name="T7" fmla="*/ 665 h 786"/>
              <a:gd name="T8" fmla="*/ 2400 w 2406"/>
              <a:gd name="T9" fmla="*/ 665 h 786"/>
              <a:gd name="T10" fmla="*/ 2406 w 2406"/>
              <a:gd name="T11" fmla="*/ 658 h 786"/>
              <a:gd name="T12" fmla="*/ 2406 w 2406"/>
              <a:gd name="T13" fmla="*/ 114 h 786"/>
              <a:gd name="T14" fmla="*/ 2400 w 2406"/>
              <a:gd name="T15" fmla="*/ 120 h 786"/>
              <a:gd name="T16" fmla="*/ 2280 w 2406"/>
              <a:gd name="T17" fmla="*/ 0 h 786"/>
              <a:gd name="T18" fmla="*/ 2278 w 2406"/>
              <a:gd name="T19" fmla="*/ 2 h 786"/>
              <a:gd name="T20" fmla="*/ 118 w 2406"/>
              <a:gd name="T21" fmla="*/ 2 h 786"/>
              <a:gd name="T22" fmla="*/ 120 w 2406"/>
              <a:gd name="T23" fmla="*/ 0 h 786"/>
              <a:gd name="T24" fmla="*/ 0 w 2406"/>
              <a:gd name="T25" fmla="*/ 120 h 786"/>
              <a:gd name="T26" fmla="*/ 6 w 2406"/>
              <a:gd name="T27" fmla="*/ 114 h 786"/>
              <a:gd name="T28" fmla="*/ 6 w 2406"/>
              <a:gd name="T29" fmla="*/ 658 h 786"/>
              <a:gd name="T30" fmla="*/ 0 w 2406"/>
              <a:gd name="T31" fmla="*/ 665 h 786"/>
              <a:gd name="T32" fmla="*/ 120 w 2406"/>
              <a:gd name="T33" fmla="*/ 785 h 786"/>
              <a:gd name="T34" fmla="*/ 118 w 2406"/>
              <a:gd name="T35" fmla="*/ 786 h 7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2406" h="786">
                <a:moveTo>
                  <a:pt x="118" y="786"/>
                </a:moveTo>
                <a:lnTo>
                  <a:pt x="2278" y="786"/>
                </a:lnTo>
                <a:lnTo>
                  <a:pt x="2280" y="785"/>
                </a:lnTo>
                <a:cubicBezTo>
                  <a:pt x="2347" y="785"/>
                  <a:pt x="2400" y="731"/>
                  <a:pt x="2400" y="665"/>
                </a:cubicBezTo>
                <a:cubicBezTo>
                  <a:pt x="2400" y="665"/>
                  <a:pt x="2400" y="665"/>
                  <a:pt x="2400" y="665"/>
                </a:cubicBezTo>
                <a:lnTo>
                  <a:pt x="2406" y="658"/>
                </a:lnTo>
                <a:lnTo>
                  <a:pt x="2406" y="114"/>
                </a:lnTo>
                <a:lnTo>
                  <a:pt x="2400" y="120"/>
                </a:lnTo>
                <a:cubicBezTo>
                  <a:pt x="2400" y="54"/>
                  <a:pt x="2347" y="0"/>
                  <a:pt x="2280" y="0"/>
                </a:cubicBezTo>
                <a:lnTo>
                  <a:pt x="2278" y="2"/>
                </a:lnTo>
                <a:lnTo>
                  <a:pt x="118" y="2"/>
                </a:lnTo>
                <a:lnTo>
                  <a:pt x="120" y="0"/>
                </a:lnTo>
                <a:cubicBezTo>
                  <a:pt x="54" y="0"/>
                  <a:pt x="0" y="54"/>
                  <a:pt x="0" y="120"/>
                </a:cubicBezTo>
                <a:lnTo>
                  <a:pt x="6" y="114"/>
                </a:lnTo>
                <a:lnTo>
                  <a:pt x="6" y="658"/>
                </a:lnTo>
                <a:lnTo>
                  <a:pt x="0" y="665"/>
                </a:lnTo>
                <a:cubicBezTo>
                  <a:pt x="0" y="731"/>
                  <a:pt x="54" y="785"/>
                  <a:pt x="120" y="785"/>
                </a:cubicBezTo>
                <a:lnTo>
                  <a:pt x="118" y="786"/>
                </a:lnTo>
                <a:close/>
              </a:path>
            </a:pathLst>
          </a:custGeom>
          <a:solidFill>
            <a:srgbClr val="EA700D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E"/>
          </a:p>
        </p:txBody>
      </p:sp>
      <p:sp>
        <p:nvSpPr>
          <p:cNvPr id="309" name="Freeform 111">
            <a:extLst>
              <a:ext uri="{FF2B5EF4-FFF2-40B4-BE49-F238E27FC236}">
                <a16:creationId xmlns="" xmlns:a16="http://schemas.microsoft.com/office/drawing/2014/main" id="{5AAFACA6-3C55-539B-4206-39D8C15E4638}"/>
              </a:ext>
            </a:extLst>
          </p:cNvPr>
          <p:cNvSpPr>
            <a:spLocks/>
          </p:cNvSpPr>
          <p:nvPr/>
        </p:nvSpPr>
        <p:spPr bwMode="auto">
          <a:xfrm>
            <a:off x="10669360" y="1115783"/>
            <a:ext cx="1084263" cy="354013"/>
          </a:xfrm>
          <a:custGeom>
            <a:avLst/>
            <a:gdLst>
              <a:gd name="T0" fmla="*/ 118 w 2406"/>
              <a:gd name="T1" fmla="*/ 786 h 786"/>
              <a:gd name="T2" fmla="*/ 2278 w 2406"/>
              <a:gd name="T3" fmla="*/ 786 h 786"/>
              <a:gd name="T4" fmla="*/ 2280 w 2406"/>
              <a:gd name="T5" fmla="*/ 785 h 786"/>
              <a:gd name="T6" fmla="*/ 2400 w 2406"/>
              <a:gd name="T7" fmla="*/ 665 h 786"/>
              <a:gd name="T8" fmla="*/ 2400 w 2406"/>
              <a:gd name="T9" fmla="*/ 665 h 786"/>
              <a:gd name="T10" fmla="*/ 2406 w 2406"/>
              <a:gd name="T11" fmla="*/ 658 h 786"/>
              <a:gd name="T12" fmla="*/ 2406 w 2406"/>
              <a:gd name="T13" fmla="*/ 114 h 786"/>
              <a:gd name="T14" fmla="*/ 2400 w 2406"/>
              <a:gd name="T15" fmla="*/ 120 h 786"/>
              <a:gd name="T16" fmla="*/ 2280 w 2406"/>
              <a:gd name="T17" fmla="*/ 0 h 786"/>
              <a:gd name="T18" fmla="*/ 2278 w 2406"/>
              <a:gd name="T19" fmla="*/ 2 h 786"/>
              <a:gd name="T20" fmla="*/ 118 w 2406"/>
              <a:gd name="T21" fmla="*/ 2 h 786"/>
              <a:gd name="T22" fmla="*/ 120 w 2406"/>
              <a:gd name="T23" fmla="*/ 0 h 786"/>
              <a:gd name="T24" fmla="*/ 0 w 2406"/>
              <a:gd name="T25" fmla="*/ 120 h 786"/>
              <a:gd name="T26" fmla="*/ 6 w 2406"/>
              <a:gd name="T27" fmla="*/ 114 h 786"/>
              <a:gd name="T28" fmla="*/ 6 w 2406"/>
              <a:gd name="T29" fmla="*/ 658 h 786"/>
              <a:gd name="T30" fmla="*/ 0 w 2406"/>
              <a:gd name="T31" fmla="*/ 665 h 786"/>
              <a:gd name="T32" fmla="*/ 120 w 2406"/>
              <a:gd name="T33" fmla="*/ 785 h 786"/>
              <a:gd name="T34" fmla="*/ 118 w 2406"/>
              <a:gd name="T35" fmla="*/ 786 h 7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2406" h="786">
                <a:moveTo>
                  <a:pt x="118" y="786"/>
                </a:moveTo>
                <a:lnTo>
                  <a:pt x="2278" y="786"/>
                </a:lnTo>
                <a:lnTo>
                  <a:pt x="2280" y="785"/>
                </a:lnTo>
                <a:cubicBezTo>
                  <a:pt x="2347" y="785"/>
                  <a:pt x="2400" y="731"/>
                  <a:pt x="2400" y="665"/>
                </a:cubicBezTo>
                <a:cubicBezTo>
                  <a:pt x="2400" y="665"/>
                  <a:pt x="2400" y="665"/>
                  <a:pt x="2400" y="665"/>
                </a:cubicBezTo>
                <a:lnTo>
                  <a:pt x="2406" y="658"/>
                </a:lnTo>
                <a:lnTo>
                  <a:pt x="2406" y="114"/>
                </a:lnTo>
                <a:lnTo>
                  <a:pt x="2400" y="120"/>
                </a:lnTo>
                <a:cubicBezTo>
                  <a:pt x="2400" y="54"/>
                  <a:pt x="2347" y="0"/>
                  <a:pt x="2280" y="0"/>
                </a:cubicBezTo>
                <a:lnTo>
                  <a:pt x="2278" y="2"/>
                </a:lnTo>
                <a:lnTo>
                  <a:pt x="118" y="2"/>
                </a:lnTo>
                <a:lnTo>
                  <a:pt x="120" y="0"/>
                </a:lnTo>
                <a:cubicBezTo>
                  <a:pt x="54" y="0"/>
                  <a:pt x="0" y="54"/>
                  <a:pt x="0" y="120"/>
                </a:cubicBezTo>
                <a:lnTo>
                  <a:pt x="6" y="114"/>
                </a:lnTo>
                <a:lnTo>
                  <a:pt x="6" y="658"/>
                </a:lnTo>
                <a:lnTo>
                  <a:pt x="0" y="665"/>
                </a:lnTo>
                <a:cubicBezTo>
                  <a:pt x="0" y="731"/>
                  <a:pt x="54" y="785"/>
                  <a:pt x="120" y="785"/>
                </a:cubicBezTo>
                <a:lnTo>
                  <a:pt x="118" y="786"/>
                </a:lnTo>
                <a:close/>
              </a:path>
            </a:pathLst>
          </a:custGeom>
          <a:noFill/>
          <a:ln w="14288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E"/>
          </a:p>
        </p:txBody>
      </p:sp>
      <p:sp>
        <p:nvSpPr>
          <p:cNvPr id="310" name="Rectangle 112">
            <a:extLst>
              <a:ext uri="{FF2B5EF4-FFF2-40B4-BE49-F238E27FC236}">
                <a16:creationId xmlns="" xmlns:a16="http://schemas.microsoft.com/office/drawing/2014/main" id="{ED693BED-F04A-9005-5371-4209686A50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061473" y="1131658"/>
            <a:ext cx="411163" cy="18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Tiles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11" name="Rectangle 113">
            <a:extLst>
              <a:ext uri="{FF2B5EF4-FFF2-40B4-BE49-F238E27FC236}">
                <a16:creationId xmlns="" xmlns:a16="http://schemas.microsoft.com/office/drawing/2014/main" id="{43683177-3ECD-B65E-17D2-EAC7467E1C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02710" y="1290408"/>
            <a:ext cx="915988" cy="18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Repackaging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12" name="Freeform 114">
            <a:extLst>
              <a:ext uri="{FF2B5EF4-FFF2-40B4-BE49-F238E27FC236}">
                <a16:creationId xmlns="" xmlns:a16="http://schemas.microsoft.com/office/drawing/2014/main" id="{51FD6B49-74B3-420D-84EE-3615AC0BEAE2}"/>
              </a:ext>
            </a:extLst>
          </p:cNvPr>
          <p:cNvSpPr>
            <a:spLocks/>
          </p:cNvSpPr>
          <p:nvPr/>
        </p:nvSpPr>
        <p:spPr bwMode="auto">
          <a:xfrm>
            <a:off x="9480323" y="1115783"/>
            <a:ext cx="1084263" cy="354013"/>
          </a:xfrm>
          <a:custGeom>
            <a:avLst/>
            <a:gdLst>
              <a:gd name="T0" fmla="*/ 118 w 2406"/>
              <a:gd name="T1" fmla="*/ 786 h 786"/>
              <a:gd name="T2" fmla="*/ 2278 w 2406"/>
              <a:gd name="T3" fmla="*/ 786 h 786"/>
              <a:gd name="T4" fmla="*/ 2280 w 2406"/>
              <a:gd name="T5" fmla="*/ 785 h 786"/>
              <a:gd name="T6" fmla="*/ 2400 w 2406"/>
              <a:gd name="T7" fmla="*/ 665 h 786"/>
              <a:gd name="T8" fmla="*/ 2400 w 2406"/>
              <a:gd name="T9" fmla="*/ 665 h 786"/>
              <a:gd name="T10" fmla="*/ 2406 w 2406"/>
              <a:gd name="T11" fmla="*/ 658 h 786"/>
              <a:gd name="T12" fmla="*/ 2406 w 2406"/>
              <a:gd name="T13" fmla="*/ 114 h 786"/>
              <a:gd name="T14" fmla="*/ 2400 w 2406"/>
              <a:gd name="T15" fmla="*/ 120 h 786"/>
              <a:gd name="T16" fmla="*/ 2280 w 2406"/>
              <a:gd name="T17" fmla="*/ 0 h 786"/>
              <a:gd name="T18" fmla="*/ 2278 w 2406"/>
              <a:gd name="T19" fmla="*/ 2 h 786"/>
              <a:gd name="T20" fmla="*/ 118 w 2406"/>
              <a:gd name="T21" fmla="*/ 2 h 786"/>
              <a:gd name="T22" fmla="*/ 120 w 2406"/>
              <a:gd name="T23" fmla="*/ 0 h 786"/>
              <a:gd name="T24" fmla="*/ 0 w 2406"/>
              <a:gd name="T25" fmla="*/ 120 h 786"/>
              <a:gd name="T26" fmla="*/ 6 w 2406"/>
              <a:gd name="T27" fmla="*/ 114 h 786"/>
              <a:gd name="T28" fmla="*/ 6 w 2406"/>
              <a:gd name="T29" fmla="*/ 658 h 786"/>
              <a:gd name="T30" fmla="*/ 0 w 2406"/>
              <a:gd name="T31" fmla="*/ 665 h 786"/>
              <a:gd name="T32" fmla="*/ 120 w 2406"/>
              <a:gd name="T33" fmla="*/ 785 h 786"/>
              <a:gd name="T34" fmla="*/ 118 w 2406"/>
              <a:gd name="T35" fmla="*/ 786 h 7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2406" h="786">
                <a:moveTo>
                  <a:pt x="118" y="786"/>
                </a:moveTo>
                <a:lnTo>
                  <a:pt x="2278" y="786"/>
                </a:lnTo>
                <a:lnTo>
                  <a:pt x="2280" y="785"/>
                </a:lnTo>
                <a:cubicBezTo>
                  <a:pt x="2347" y="785"/>
                  <a:pt x="2400" y="731"/>
                  <a:pt x="2400" y="665"/>
                </a:cubicBezTo>
                <a:cubicBezTo>
                  <a:pt x="2400" y="665"/>
                  <a:pt x="2400" y="665"/>
                  <a:pt x="2400" y="665"/>
                </a:cubicBezTo>
                <a:lnTo>
                  <a:pt x="2406" y="658"/>
                </a:lnTo>
                <a:lnTo>
                  <a:pt x="2406" y="114"/>
                </a:lnTo>
                <a:lnTo>
                  <a:pt x="2400" y="120"/>
                </a:lnTo>
                <a:cubicBezTo>
                  <a:pt x="2400" y="54"/>
                  <a:pt x="2347" y="0"/>
                  <a:pt x="2280" y="0"/>
                </a:cubicBezTo>
                <a:lnTo>
                  <a:pt x="2278" y="2"/>
                </a:lnTo>
                <a:lnTo>
                  <a:pt x="118" y="2"/>
                </a:lnTo>
                <a:lnTo>
                  <a:pt x="120" y="0"/>
                </a:lnTo>
                <a:cubicBezTo>
                  <a:pt x="54" y="0"/>
                  <a:pt x="0" y="54"/>
                  <a:pt x="0" y="120"/>
                </a:cubicBezTo>
                <a:lnTo>
                  <a:pt x="6" y="114"/>
                </a:lnTo>
                <a:lnTo>
                  <a:pt x="6" y="658"/>
                </a:lnTo>
                <a:lnTo>
                  <a:pt x="0" y="665"/>
                </a:lnTo>
                <a:cubicBezTo>
                  <a:pt x="0" y="731"/>
                  <a:pt x="54" y="785"/>
                  <a:pt x="120" y="785"/>
                </a:cubicBezTo>
                <a:lnTo>
                  <a:pt x="118" y="786"/>
                </a:lnTo>
                <a:close/>
              </a:path>
            </a:pathLst>
          </a:custGeom>
          <a:solidFill>
            <a:srgbClr val="EA700D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E"/>
          </a:p>
        </p:txBody>
      </p:sp>
      <p:sp>
        <p:nvSpPr>
          <p:cNvPr id="313" name="Freeform 115">
            <a:extLst>
              <a:ext uri="{FF2B5EF4-FFF2-40B4-BE49-F238E27FC236}">
                <a16:creationId xmlns="" xmlns:a16="http://schemas.microsoft.com/office/drawing/2014/main" id="{D440B2A8-1D78-5EC8-DC0C-FA9F27086A73}"/>
              </a:ext>
            </a:extLst>
          </p:cNvPr>
          <p:cNvSpPr>
            <a:spLocks/>
          </p:cNvSpPr>
          <p:nvPr/>
        </p:nvSpPr>
        <p:spPr bwMode="auto">
          <a:xfrm>
            <a:off x="9480323" y="1115783"/>
            <a:ext cx="1084263" cy="354013"/>
          </a:xfrm>
          <a:custGeom>
            <a:avLst/>
            <a:gdLst>
              <a:gd name="T0" fmla="*/ 118 w 2406"/>
              <a:gd name="T1" fmla="*/ 786 h 786"/>
              <a:gd name="T2" fmla="*/ 2278 w 2406"/>
              <a:gd name="T3" fmla="*/ 786 h 786"/>
              <a:gd name="T4" fmla="*/ 2280 w 2406"/>
              <a:gd name="T5" fmla="*/ 785 h 786"/>
              <a:gd name="T6" fmla="*/ 2400 w 2406"/>
              <a:gd name="T7" fmla="*/ 665 h 786"/>
              <a:gd name="T8" fmla="*/ 2400 w 2406"/>
              <a:gd name="T9" fmla="*/ 665 h 786"/>
              <a:gd name="T10" fmla="*/ 2406 w 2406"/>
              <a:gd name="T11" fmla="*/ 658 h 786"/>
              <a:gd name="T12" fmla="*/ 2406 w 2406"/>
              <a:gd name="T13" fmla="*/ 114 h 786"/>
              <a:gd name="T14" fmla="*/ 2400 w 2406"/>
              <a:gd name="T15" fmla="*/ 120 h 786"/>
              <a:gd name="T16" fmla="*/ 2280 w 2406"/>
              <a:gd name="T17" fmla="*/ 0 h 786"/>
              <a:gd name="T18" fmla="*/ 2278 w 2406"/>
              <a:gd name="T19" fmla="*/ 2 h 786"/>
              <a:gd name="T20" fmla="*/ 118 w 2406"/>
              <a:gd name="T21" fmla="*/ 2 h 786"/>
              <a:gd name="T22" fmla="*/ 120 w 2406"/>
              <a:gd name="T23" fmla="*/ 0 h 786"/>
              <a:gd name="T24" fmla="*/ 0 w 2406"/>
              <a:gd name="T25" fmla="*/ 120 h 786"/>
              <a:gd name="T26" fmla="*/ 6 w 2406"/>
              <a:gd name="T27" fmla="*/ 114 h 786"/>
              <a:gd name="T28" fmla="*/ 6 w 2406"/>
              <a:gd name="T29" fmla="*/ 658 h 786"/>
              <a:gd name="T30" fmla="*/ 0 w 2406"/>
              <a:gd name="T31" fmla="*/ 665 h 786"/>
              <a:gd name="T32" fmla="*/ 120 w 2406"/>
              <a:gd name="T33" fmla="*/ 785 h 786"/>
              <a:gd name="T34" fmla="*/ 118 w 2406"/>
              <a:gd name="T35" fmla="*/ 786 h 7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2406" h="786">
                <a:moveTo>
                  <a:pt x="118" y="786"/>
                </a:moveTo>
                <a:lnTo>
                  <a:pt x="2278" y="786"/>
                </a:lnTo>
                <a:lnTo>
                  <a:pt x="2280" y="785"/>
                </a:lnTo>
                <a:cubicBezTo>
                  <a:pt x="2347" y="785"/>
                  <a:pt x="2400" y="731"/>
                  <a:pt x="2400" y="665"/>
                </a:cubicBezTo>
                <a:cubicBezTo>
                  <a:pt x="2400" y="665"/>
                  <a:pt x="2400" y="665"/>
                  <a:pt x="2400" y="665"/>
                </a:cubicBezTo>
                <a:lnTo>
                  <a:pt x="2406" y="658"/>
                </a:lnTo>
                <a:lnTo>
                  <a:pt x="2406" y="114"/>
                </a:lnTo>
                <a:lnTo>
                  <a:pt x="2400" y="120"/>
                </a:lnTo>
                <a:cubicBezTo>
                  <a:pt x="2400" y="54"/>
                  <a:pt x="2347" y="0"/>
                  <a:pt x="2280" y="0"/>
                </a:cubicBezTo>
                <a:lnTo>
                  <a:pt x="2278" y="2"/>
                </a:lnTo>
                <a:lnTo>
                  <a:pt x="118" y="2"/>
                </a:lnTo>
                <a:lnTo>
                  <a:pt x="120" y="0"/>
                </a:lnTo>
                <a:cubicBezTo>
                  <a:pt x="54" y="0"/>
                  <a:pt x="0" y="54"/>
                  <a:pt x="0" y="120"/>
                </a:cubicBezTo>
                <a:lnTo>
                  <a:pt x="6" y="114"/>
                </a:lnTo>
                <a:lnTo>
                  <a:pt x="6" y="658"/>
                </a:lnTo>
                <a:lnTo>
                  <a:pt x="0" y="665"/>
                </a:lnTo>
                <a:cubicBezTo>
                  <a:pt x="0" y="731"/>
                  <a:pt x="54" y="785"/>
                  <a:pt x="120" y="785"/>
                </a:cubicBezTo>
                <a:lnTo>
                  <a:pt x="118" y="786"/>
                </a:lnTo>
                <a:close/>
              </a:path>
            </a:pathLst>
          </a:custGeom>
          <a:noFill/>
          <a:ln w="14288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E"/>
          </a:p>
        </p:txBody>
      </p:sp>
      <p:sp>
        <p:nvSpPr>
          <p:cNvPr id="314" name="Rectangle 116">
            <a:extLst>
              <a:ext uri="{FF2B5EF4-FFF2-40B4-BE49-F238E27FC236}">
                <a16:creationId xmlns="" xmlns:a16="http://schemas.microsoft.com/office/drawing/2014/main" id="{BCECA348-3DB2-B878-838C-D0DD7F3880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70823" y="1131658"/>
            <a:ext cx="836613" cy="18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Orientation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15" name="Rectangle 117">
            <a:extLst>
              <a:ext uri="{FF2B5EF4-FFF2-40B4-BE49-F238E27FC236}">
                <a16:creationId xmlns="" xmlns:a16="http://schemas.microsoft.com/office/drawing/2014/main" id="{2DED83FA-E2F4-CCBE-046D-885A15F40B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50198" y="1290408"/>
            <a:ext cx="627063" cy="18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Manager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16" name="Freeform 118">
            <a:extLst>
              <a:ext uri="{FF2B5EF4-FFF2-40B4-BE49-F238E27FC236}">
                <a16:creationId xmlns="" xmlns:a16="http://schemas.microsoft.com/office/drawing/2014/main" id="{F27DE714-1DAB-1575-7F2E-9302E78207AF}"/>
              </a:ext>
            </a:extLst>
          </p:cNvPr>
          <p:cNvSpPr>
            <a:spLocks/>
          </p:cNvSpPr>
          <p:nvPr/>
        </p:nvSpPr>
        <p:spPr bwMode="auto">
          <a:xfrm>
            <a:off x="9480323" y="1547583"/>
            <a:ext cx="1084263" cy="355600"/>
          </a:xfrm>
          <a:custGeom>
            <a:avLst/>
            <a:gdLst>
              <a:gd name="T0" fmla="*/ 118 w 2406"/>
              <a:gd name="T1" fmla="*/ 786 h 786"/>
              <a:gd name="T2" fmla="*/ 2278 w 2406"/>
              <a:gd name="T3" fmla="*/ 786 h 786"/>
              <a:gd name="T4" fmla="*/ 2280 w 2406"/>
              <a:gd name="T5" fmla="*/ 785 h 786"/>
              <a:gd name="T6" fmla="*/ 2400 w 2406"/>
              <a:gd name="T7" fmla="*/ 665 h 786"/>
              <a:gd name="T8" fmla="*/ 2400 w 2406"/>
              <a:gd name="T9" fmla="*/ 665 h 786"/>
              <a:gd name="T10" fmla="*/ 2406 w 2406"/>
              <a:gd name="T11" fmla="*/ 658 h 786"/>
              <a:gd name="T12" fmla="*/ 2406 w 2406"/>
              <a:gd name="T13" fmla="*/ 114 h 786"/>
              <a:gd name="T14" fmla="*/ 2400 w 2406"/>
              <a:gd name="T15" fmla="*/ 120 h 786"/>
              <a:gd name="T16" fmla="*/ 2280 w 2406"/>
              <a:gd name="T17" fmla="*/ 0 h 786"/>
              <a:gd name="T18" fmla="*/ 2278 w 2406"/>
              <a:gd name="T19" fmla="*/ 2 h 786"/>
              <a:gd name="T20" fmla="*/ 118 w 2406"/>
              <a:gd name="T21" fmla="*/ 2 h 786"/>
              <a:gd name="T22" fmla="*/ 120 w 2406"/>
              <a:gd name="T23" fmla="*/ 0 h 786"/>
              <a:gd name="T24" fmla="*/ 0 w 2406"/>
              <a:gd name="T25" fmla="*/ 120 h 786"/>
              <a:gd name="T26" fmla="*/ 6 w 2406"/>
              <a:gd name="T27" fmla="*/ 114 h 786"/>
              <a:gd name="T28" fmla="*/ 6 w 2406"/>
              <a:gd name="T29" fmla="*/ 658 h 786"/>
              <a:gd name="T30" fmla="*/ 0 w 2406"/>
              <a:gd name="T31" fmla="*/ 665 h 786"/>
              <a:gd name="T32" fmla="*/ 120 w 2406"/>
              <a:gd name="T33" fmla="*/ 785 h 786"/>
              <a:gd name="T34" fmla="*/ 118 w 2406"/>
              <a:gd name="T35" fmla="*/ 786 h 7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2406" h="786">
                <a:moveTo>
                  <a:pt x="118" y="786"/>
                </a:moveTo>
                <a:lnTo>
                  <a:pt x="2278" y="786"/>
                </a:lnTo>
                <a:lnTo>
                  <a:pt x="2280" y="785"/>
                </a:lnTo>
                <a:cubicBezTo>
                  <a:pt x="2347" y="785"/>
                  <a:pt x="2400" y="731"/>
                  <a:pt x="2400" y="665"/>
                </a:cubicBezTo>
                <a:cubicBezTo>
                  <a:pt x="2400" y="665"/>
                  <a:pt x="2400" y="665"/>
                  <a:pt x="2400" y="665"/>
                </a:cubicBezTo>
                <a:lnTo>
                  <a:pt x="2406" y="658"/>
                </a:lnTo>
                <a:lnTo>
                  <a:pt x="2406" y="114"/>
                </a:lnTo>
                <a:lnTo>
                  <a:pt x="2400" y="120"/>
                </a:lnTo>
                <a:cubicBezTo>
                  <a:pt x="2400" y="54"/>
                  <a:pt x="2347" y="0"/>
                  <a:pt x="2280" y="0"/>
                </a:cubicBezTo>
                <a:lnTo>
                  <a:pt x="2278" y="2"/>
                </a:lnTo>
                <a:lnTo>
                  <a:pt x="118" y="2"/>
                </a:lnTo>
                <a:lnTo>
                  <a:pt x="120" y="0"/>
                </a:lnTo>
                <a:cubicBezTo>
                  <a:pt x="54" y="0"/>
                  <a:pt x="0" y="54"/>
                  <a:pt x="0" y="120"/>
                </a:cubicBezTo>
                <a:lnTo>
                  <a:pt x="6" y="114"/>
                </a:lnTo>
                <a:lnTo>
                  <a:pt x="6" y="658"/>
                </a:lnTo>
                <a:lnTo>
                  <a:pt x="0" y="665"/>
                </a:lnTo>
                <a:cubicBezTo>
                  <a:pt x="0" y="731"/>
                  <a:pt x="54" y="785"/>
                  <a:pt x="120" y="785"/>
                </a:cubicBezTo>
                <a:lnTo>
                  <a:pt x="118" y="786"/>
                </a:lnTo>
                <a:close/>
              </a:path>
            </a:pathLst>
          </a:custGeom>
          <a:solidFill>
            <a:srgbClr val="EA700D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E"/>
          </a:p>
        </p:txBody>
      </p:sp>
      <p:sp>
        <p:nvSpPr>
          <p:cNvPr id="317" name="Freeform 119">
            <a:extLst>
              <a:ext uri="{FF2B5EF4-FFF2-40B4-BE49-F238E27FC236}">
                <a16:creationId xmlns="" xmlns:a16="http://schemas.microsoft.com/office/drawing/2014/main" id="{06DAE885-EB06-370A-4E5F-F4CE365F8D21}"/>
              </a:ext>
            </a:extLst>
          </p:cNvPr>
          <p:cNvSpPr>
            <a:spLocks/>
          </p:cNvSpPr>
          <p:nvPr/>
        </p:nvSpPr>
        <p:spPr bwMode="auto">
          <a:xfrm>
            <a:off x="9480323" y="1547583"/>
            <a:ext cx="1084263" cy="355600"/>
          </a:xfrm>
          <a:custGeom>
            <a:avLst/>
            <a:gdLst>
              <a:gd name="T0" fmla="*/ 118 w 2406"/>
              <a:gd name="T1" fmla="*/ 786 h 786"/>
              <a:gd name="T2" fmla="*/ 2278 w 2406"/>
              <a:gd name="T3" fmla="*/ 786 h 786"/>
              <a:gd name="T4" fmla="*/ 2280 w 2406"/>
              <a:gd name="T5" fmla="*/ 785 h 786"/>
              <a:gd name="T6" fmla="*/ 2400 w 2406"/>
              <a:gd name="T7" fmla="*/ 665 h 786"/>
              <a:gd name="T8" fmla="*/ 2400 w 2406"/>
              <a:gd name="T9" fmla="*/ 665 h 786"/>
              <a:gd name="T10" fmla="*/ 2406 w 2406"/>
              <a:gd name="T11" fmla="*/ 658 h 786"/>
              <a:gd name="T12" fmla="*/ 2406 w 2406"/>
              <a:gd name="T13" fmla="*/ 114 h 786"/>
              <a:gd name="T14" fmla="*/ 2400 w 2406"/>
              <a:gd name="T15" fmla="*/ 120 h 786"/>
              <a:gd name="T16" fmla="*/ 2280 w 2406"/>
              <a:gd name="T17" fmla="*/ 0 h 786"/>
              <a:gd name="T18" fmla="*/ 2278 w 2406"/>
              <a:gd name="T19" fmla="*/ 2 h 786"/>
              <a:gd name="T20" fmla="*/ 118 w 2406"/>
              <a:gd name="T21" fmla="*/ 2 h 786"/>
              <a:gd name="T22" fmla="*/ 120 w 2406"/>
              <a:gd name="T23" fmla="*/ 0 h 786"/>
              <a:gd name="T24" fmla="*/ 0 w 2406"/>
              <a:gd name="T25" fmla="*/ 120 h 786"/>
              <a:gd name="T26" fmla="*/ 6 w 2406"/>
              <a:gd name="T27" fmla="*/ 114 h 786"/>
              <a:gd name="T28" fmla="*/ 6 w 2406"/>
              <a:gd name="T29" fmla="*/ 658 h 786"/>
              <a:gd name="T30" fmla="*/ 0 w 2406"/>
              <a:gd name="T31" fmla="*/ 665 h 786"/>
              <a:gd name="T32" fmla="*/ 120 w 2406"/>
              <a:gd name="T33" fmla="*/ 785 h 786"/>
              <a:gd name="T34" fmla="*/ 118 w 2406"/>
              <a:gd name="T35" fmla="*/ 786 h 7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2406" h="786">
                <a:moveTo>
                  <a:pt x="118" y="786"/>
                </a:moveTo>
                <a:lnTo>
                  <a:pt x="2278" y="786"/>
                </a:lnTo>
                <a:lnTo>
                  <a:pt x="2280" y="785"/>
                </a:lnTo>
                <a:cubicBezTo>
                  <a:pt x="2347" y="785"/>
                  <a:pt x="2400" y="731"/>
                  <a:pt x="2400" y="665"/>
                </a:cubicBezTo>
                <a:cubicBezTo>
                  <a:pt x="2400" y="665"/>
                  <a:pt x="2400" y="665"/>
                  <a:pt x="2400" y="665"/>
                </a:cubicBezTo>
                <a:lnTo>
                  <a:pt x="2406" y="658"/>
                </a:lnTo>
                <a:lnTo>
                  <a:pt x="2406" y="114"/>
                </a:lnTo>
                <a:lnTo>
                  <a:pt x="2400" y="120"/>
                </a:lnTo>
                <a:cubicBezTo>
                  <a:pt x="2400" y="54"/>
                  <a:pt x="2347" y="0"/>
                  <a:pt x="2280" y="0"/>
                </a:cubicBezTo>
                <a:lnTo>
                  <a:pt x="2278" y="2"/>
                </a:lnTo>
                <a:lnTo>
                  <a:pt x="118" y="2"/>
                </a:lnTo>
                <a:lnTo>
                  <a:pt x="120" y="0"/>
                </a:lnTo>
                <a:cubicBezTo>
                  <a:pt x="54" y="0"/>
                  <a:pt x="0" y="54"/>
                  <a:pt x="0" y="120"/>
                </a:cubicBezTo>
                <a:lnTo>
                  <a:pt x="6" y="114"/>
                </a:lnTo>
                <a:lnTo>
                  <a:pt x="6" y="658"/>
                </a:lnTo>
                <a:lnTo>
                  <a:pt x="0" y="665"/>
                </a:lnTo>
                <a:cubicBezTo>
                  <a:pt x="0" y="731"/>
                  <a:pt x="54" y="785"/>
                  <a:pt x="120" y="785"/>
                </a:cubicBezTo>
                <a:lnTo>
                  <a:pt x="118" y="786"/>
                </a:lnTo>
                <a:close/>
              </a:path>
            </a:pathLst>
          </a:custGeom>
          <a:noFill/>
          <a:ln w="14288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E"/>
          </a:p>
        </p:txBody>
      </p:sp>
      <p:sp>
        <p:nvSpPr>
          <p:cNvPr id="318" name="Rectangle 120">
            <a:extLst>
              <a:ext uri="{FF2B5EF4-FFF2-40B4-BE49-F238E27FC236}">
                <a16:creationId xmlns="" xmlns:a16="http://schemas.microsoft.com/office/drawing/2014/main" id="{7A94DF8D-3ABE-5939-64E0-53FBE4DF90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99398" y="1563458"/>
            <a:ext cx="771525" cy="18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Streaming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19" name="Rectangle 121">
            <a:extLst>
              <a:ext uri="{FF2B5EF4-FFF2-40B4-BE49-F238E27FC236}">
                <a16:creationId xmlns="" xmlns:a16="http://schemas.microsoft.com/office/drawing/2014/main" id="{38EECBAC-C100-C2D9-DA8E-4630A2712B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56548" y="1722208"/>
            <a:ext cx="606425" cy="18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Regions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20" name="Freeform 122">
            <a:extLst>
              <a:ext uri="{FF2B5EF4-FFF2-40B4-BE49-F238E27FC236}">
                <a16:creationId xmlns="" xmlns:a16="http://schemas.microsoft.com/office/drawing/2014/main" id="{127576A4-29A4-52B2-08D6-077E3F43D43A}"/>
              </a:ext>
            </a:extLst>
          </p:cNvPr>
          <p:cNvSpPr>
            <a:spLocks/>
          </p:cNvSpPr>
          <p:nvPr/>
        </p:nvSpPr>
        <p:spPr bwMode="auto">
          <a:xfrm>
            <a:off x="10669360" y="1547583"/>
            <a:ext cx="1084263" cy="355600"/>
          </a:xfrm>
          <a:custGeom>
            <a:avLst/>
            <a:gdLst>
              <a:gd name="T0" fmla="*/ 118 w 2406"/>
              <a:gd name="T1" fmla="*/ 786 h 786"/>
              <a:gd name="T2" fmla="*/ 2278 w 2406"/>
              <a:gd name="T3" fmla="*/ 786 h 786"/>
              <a:gd name="T4" fmla="*/ 2280 w 2406"/>
              <a:gd name="T5" fmla="*/ 785 h 786"/>
              <a:gd name="T6" fmla="*/ 2400 w 2406"/>
              <a:gd name="T7" fmla="*/ 665 h 786"/>
              <a:gd name="T8" fmla="*/ 2400 w 2406"/>
              <a:gd name="T9" fmla="*/ 665 h 786"/>
              <a:gd name="T10" fmla="*/ 2406 w 2406"/>
              <a:gd name="T11" fmla="*/ 658 h 786"/>
              <a:gd name="T12" fmla="*/ 2406 w 2406"/>
              <a:gd name="T13" fmla="*/ 114 h 786"/>
              <a:gd name="T14" fmla="*/ 2400 w 2406"/>
              <a:gd name="T15" fmla="*/ 120 h 786"/>
              <a:gd name="T16" fmla="*/ 2280 w 2406"/>
              <a:gd name="T17" fmla="*/ 0 h 786"/>
              <a:gd name="T18" fmla="*/ 2278 w 2406"/>
              <a:gd name="T19" fmla="*/ 2 h 786"/>
              <a:gd name="T20" fmla="*/ 118 w 2406"/>
              <a:gd name="T21" fmla="*/ 2 h 786"/>
              <a:gd name="T22" fmla="*/ 120 w 2406"/>
              <a:gd name="T23" fmla="*/ 0 h 786"/>
              <a:gd name="T24" fmla="*/ 0 w 2406"/>
              <a:gd name="T25" fmla="*/ 120 h 786"/>
              <a:gd name="T26" fmla="*/ 6 w 2406"/>
              <a:gd name="T27" fmla="*/ 114 h 786"/>
              <a:gd name="T28" fmla="*/ 6 w 2406"/>
              <a:gd name="T29" fmla="*/ 658 h 786"/>
              <a:gd name="T30" fmla="*/ 0 w 2406"/>
              <a:gd name="T31" fmla="*/ 665 h 786"/>
              <a:gd name="T32" fmla="*/ 120 w 2406"/>
              <a:gd name="T33" fmla="*/ 785 h 786"/>
              <a:gd name="T34" fmla="*/ 118 w 2406"/>
              <a:gd name="T35" fmla="*/ 786 h 7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2406" h="786">
                <a:moveTo>
                  <a:pt x="118" y="786"/>
                </a:moveTo>
                <a:lnTo>
                  <a:pt x="2278" y="786"/>
                </a:lnTo>
                <a:lnTo>
                  <a:pt x="2280" y="785"/>
                </a:lnTo>
                <a:cubicBezTo>
                  <a:pt x="2347" y="785"/>
                  <a:pt x="2400" y="731"/>
                  <a:pt x="2400" y="665"/>
                </a:cubicBezTo>
                <a:cubicBezTo>
                  <a:pt x="2400" y="665"/>
                  <a:pt x="2400" y="665"/>
                  <a:pt x="2400" y="665"/>
                </a:cubicBezTo>
                <a:lnTo>
                  <a:pt x="2406" y="658"/>
                </a:lnTo>
                <a:lnTo>
                  <a:pt x="2406" y="114"/>
                </a:lnTo>
                <a:lnTo>
                  <a:pt x="2400" y="120"/>
                </a:lnTo>
                <a:cubicBezTo>
                  <a:pt x="2400" y="54"/>
                  <a:pt x="2347" y="0"/>
                  <a:pt x="2280" y="0"/>
                </a:cubicBezTo>
                <a:lnTo>
                  <a:pt x="2278" y="2"/>
                </a:lnTo>
                <a:lnTo>
                  <a:pt x="118" y="2"/>
                </a:lnTo>
                <a:lnTo>
                  <a:pt x="120" y="0"/>
                </a:lnTo>
                <a:cubicBezTo>
                  <a:pt x="54" y="0"/>
                  <a:pt x="0" y="54"/>
                  <a:pt x="0" y="120"/>
                </a:cubicBezTo>
                <a:lnTo>
                  <a:pt x="6" y="114"/>
                </a:lnTo>
                <a:lnTo>
                  <a:pt x="6" y="658"/>
                </a:lnTo>
                <a:lnTo>
                  <a:pt x="0" y="665"/>
                </a:lnTo>
                <a:cubicBezTo>
                  <a:pt x="0" y="731"/>
                  <a:pt x="54" y="785"/>
                  <a:pt x="120" y="785"/>
                </a:cubicBezTo>
                <a:lnTo>
                  <a:pt x="118" y="786"/>
                </a:lnTo>
                <a:close/>
              </a:path>
            </a:pathLst>
          </a:custGeom>
          <a:solidFill>
            <a:srgbClr val="EA700D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E"/>
          </a:p>
        </p:txBody>
      </p:sp>
      <p:sp>
        <p:nvSpPr>
          <p:cNvPr id="321" name="Freeform 123">
            <a:extLst>
              <a:ext uri="{FF2B5EF4-FFF2-40B4-BE49-F238E27FC236}">
                <a16:creationId xmlns="" xmlns:a16="http://schemas.microsoft.com/office/drawing/2014/main" id="{8A196E3D-A39D-7465-13CB-DB39DC44C9CB}"/>
              </a:ext>
            </a:extLst>
          </p:cNvPr>
          <p:cNvSpPr>
            <a:spLocks/>
          </p:cNvSpPr>
          <p:nvPr/>
        </p:nvSpPr>
        <p:spPr bwMode="auto">
          <a:xfrm>
            <a:off x="10669360" y="1547583"/>
            <a:ext cx="1084263" cy="355600"/>
          </a:xfrm>
          <a:custGeom>
            <a:avLst/>
            <a:gdLst>
              <a:gd name="T0" fmla="*/ 118 w 2406"/>
              <a:gd name="T1" fmla="*/ 786 h 786"/>
              <a:gd name="T2" fmla="*/ 2278 w 2406"/>
              <a:gd name="T3" fmla="*/ 786 h 786"/>
              <a:gd name="T4" fmla="*/ 2280 w 2406"/>
              <a:gd name="T5" fmla="*/ 785 h 786"/>
              <a:gd name="T6" fmla="*/ 2400 w 2406"/>
              <a:gd name="T7" fmla="*/ 665 h 786"/>
              <a:gd name="T8" fmla="*/ 2400 w 2406"/>
              <a:gd name="T9" fmla="*/ 665 h 786"/>
              <a:gd name="T10" fmla="*/ 2406 w 2406"/>
              <a:gd name="T11" fmla="*/ 658 h 786"/>
              <a:gd name="T12" fmla="*/ 2406 w 2406"/>
              <a:gd name="T13" fmla="*/ 114 h 786"/>
              <a:gd name="T14" fmla="*/ 2400 w 2406"/>
              <a:gd name="T15" fmla="*/ 120 h 786"/>
              <a:gd name="T16" fmla="*/ 2280 w 2406"/>
              <a:gd name="T17" fmla="*/ 0 h 786"/>
              <a:gd name="T18" fmla="*/ 2278 w 2406"/>
              <a:gd name="T19" fmla="*/ 2 h 786"/>
              <a:gd name="T20" fmla="*/ 118 w 2406"/>
              <a:gd name="T21" fmla="*/ 2 h 786"/>
              <a:gd name="T22" fmla="*/ 120 w 2406"/>
              <a:gd name="T23" fmla="*/ 0 h 786"/>
              <a:gd name="T24" fmla="*/ 0 w 2406"/>
              <a:gd name="T25" fmla="*/ 120 h 786"/>
              <a:gd name="T26" fmla="*/ 6 w 2406"/>
              <a:gd name="T27" fmla="*/ 114 h 786"/>
              <a:gd name="T28" fmla="*/ 6 w 2406"/>
              <a:gd name="T29" fmla="*/ 658 h 786"/>
              <a:gd name="T30" fmla="*/ 0 w 2406"/>
              <a:gd name="T31" fmla="*/ 665 h 786"/>
              <a:gd name="T32" fmla="*/ 120 w 2406"/>
              <a:gd name="T33" fmla="*/ 785 h 786"/>
              <a:gd name="T34" fmla="*/ 118 w 2406"/>
              <a:gd name="T35" fmla="*/ 786 h 7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2406" h="786">
                <a:moveTo>
                  <a:pt x="118" y="786"/>
                </a:moveTo>
                <a:lnTo>
                  <a:pt x="2278" y="786"/>
                </a:lnTo>
                <a:lnTo>
                  <a:pt x="2280" y="785"/>
                </a:lnTo>
                <a:cubicBezTo>
                  <a:pt x="2347" y="785"/>
                  <a:pt x="2400" y="731"/>
                  <a:pt x="2400" y="665"/>
                </a:cubicBezTo>
                <a:cubicBezTo>
                  <a:pt x="2400" y="665"/>
                  <a:pt x="2400" y="665"/>
                  <a:pt x="2400" y="665"/>
                </a:cubicBezTo>
                <a:lnTo>
                  <a:pt x="2406" y="658"/>
                </a:lnTo>
                <a:lnTo>
                  <a:pt x="2406" y="114"/>
                </a:lnTo>
                <a:lnTo>
                  <a:pt x="2400" y="120"/>
                </a:lnTo>
                <a:cubicBezTo>
                  <a:pt x="2400" y="54"/>
                  <a:pt x="2347" y="0"/>
                  <a:pt x="2280" y="0"/>
                </a:cubicBezTo>
                <a:lnTo>
                  <a:pt x="2278" y="2"/>
                </a:lnTo>
                <a:lnTo>
                  <a:pt x="118" y="2"/>
                </a:lnTo>
                <a:lnTo>
                  <a:pt x="120" y="0"/>
                </a:lnTo>
                <a:cubicBezTo>
                  <a:pt x="54" y="0"/>
                  <a:pt x="0" y="54"/>
                  <a:pt x="0" y="120"/>
                </a:cubicBezTo>
                <a:lnTo>
                  <a:pt x="6" y="114"/>
                </a:lnTo>
                <a:lnTo>
                  <a:pt x="6" y="658"/>
                </a:lnTo>
                <a:lnTo>
                  <a:pt x="0" y="665"/>
                </a:lnTo>
                <a:cubicBezTo>
                  <a:pt x="0" y="731"/>
                  <a:pt x="54" y="785"/>
                  <a:pt x="120" y="785"/>
                </a:cubicBezTo>
                <a:lnTo>
                  <a:pt x="118" y="786"/>
                </a:lnTo>
                <a:close/>
              </a:path>
            </a:pathLst>
          </a:custGeom>
          <a:noFill/>
          <a:ln w="14288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E"/>
          </a:p>
        </p:txBody>
      </p:sp>
      <p:sp>
        <p:nvSpPr>
          <p:cNvPr id="322" name="Rectangle 124">
            <a:extLst>
              <a:ext uri="{FF2B5EF4-FFF2-40B4-BE49-F238E27FC236}">
                <a16:creationId xmlns="" xmlns:a16="http://schemas.microsoft.com/office/drawing/2014/main" id="{E9A141A9-48BF-3DD7-AC09-F7ECEDD668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88435" y="1563458"/>
            <a:ext cx="771525" cy="18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Streaming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23" name="Rectangle 125">
            <a:extLst>
              <a:ext uri="{FF2B5EF4-FFF2-40B4-BE49-F238E27FC236}">
                <a16:creationId xmlns="" xmlns:a16="http://schemas.microsoft.com/office/drawing/2014/main" id="{52BCC24F-AD3D-2623-632C-1863753D0F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990035" y="1722208"/>
            <a:ext cx="527050" cy="18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Quality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24" name="Freeform 126">
            <a:extLst>
              <a:ext uri="{FF2B5EF4-FFF2-40B4-BE49-F238E27FC236}">
                <a16:creationId xmlns="" xmlns:a16="http://schemas.microsoft.com/office/drawing/2014/main" id="{68AC4EF8-D859-915A-70E6-EC57559E105A}"/>
              </a:ext>
            </a:extLst>
          </p:cNvPr>
          <p:cNvSpPr>
            <a:spLocks/>
          </p:cNvSpPr>
          <p:nvPr/>
        </p:nvSpPr>
        <p:spPr bwMode="auto">
          <a:xfrm>
            <a:off x="6905398" y="833208"/>
            <a:ext cx="2433638" cy="1127125"/>
          </a:xfrm>
          <a:custGeom>
            <a:avLst/>
            <a:gdLst>
              <a:gd name="T0" fmla="*/ 118 w 5400"/>
              <a:gd name="T1" fmla="*/ 2501 h 2501"/>
              <a:gd name="T2" fmla="*/ 5286 w 5400"/>
              <a:gd name="T3" fmla="*/ 2501 h 2501"/>
              <a:gd name="T4" fmla="*/ 5280 w 5400"/>
              <a:gd name="T5" fmla="*/ 2494 h 2501"/>
              <a:gd name="T6" fmla="*/ 5400 w 5400"/>
              <a:gd name="T7" fmla="*/ 2374 h 2501"/>
              <a:gd name="T8" fmla="*/ 5400 w 5400"/>
              <a:gd name="T9" fmla="*/ 2374 h 2501"/>
              <a:gd name="T10" fmla="*/ 5398 w 5400"/>
              <a:gd name="T11" fmla="*/ 2373 h 2501"/>
              <a:gd name="T12" fmla="*/ 5398 w 5400"/>
              <a:gd name="T13" fmla="*/ 117 h 2501"/>
              <a:gd name="T14" fmla="*/ 5400 w 5400"/>
              <a:gd name="T15" fmla="*/ 120 h 2501"/>
              <a:gd name="T16" fmla="*/ 5280 w 5400"/>
              <a:gd name="T17" fmla="*/ 0 h 2501"/>
              <a:gd name="T18" fmla="*/ 5286 w 5400"/>
              <a:gd name="T19" fmla="*/ 5 h 2501"/>
              <a:gd name="T20" fmla="*/ 118 w 5400"/>
              <a:gd name="T21" fmla="*/ 5 h 2501"/>
              <a:gd name="T22" fmla="*/ 120 w 5400"/>
              <a:gd name="T23" fmla="*/ 0 h 2501"/>
              <a:gd name="T24" fmla="*/ 0 w 5400"/>
              <a:gd name="T25" fmla="*/ 120 h 2501"/>
              <a:gd name="T26" fmla="*/ 6 w 5400"/>
              <a:gd name="T27" fmla="*/ 117 h 2501"/>
              <a:gd name="T28" fmla="*/ 6 w 5400"/>
              <a:gd name="T29" fmla="*/ 2373 h 2501"/>
              <a:gd name="T30" fmla="*/ 0 w 5400"/>
              <a:gd name="T31" fmla="*/ 2374 h 2501"/>
              <a:gd name="T32" fmla="*/ 120 w 5400"/>
              <a:gd name="T33" fmla="*/ 2494 h 2501"/>
              <a:gd name="T34" fmla="*/ 118 w 5400"/>
              <a:gd name="T35" fmla="*/ 2501 h 25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5400" h="2501">
                <a:moveTo>
                  <a:pt x="118" y="2501"/>
                </a:moveTo>
                <a:lnTo>
                  <a:pt x="5286" y="2501"/>
                </a:lnTo>
                <a:lnTo>
                  <a:pt x="5280" y="2494"/>
                </a:lnTo>
                <a:cubicBezTo>
                  <a:pt x="5347" y="2494"/>
                  <a:pt x="5400" y="2440"/>
                  <a:pt x="5400" y="2374"/>
                </a:cubicBezTo>
                <a:cubicBezTo>
                  <a:pt x="5400" y="2374"/>
                  <a:pt x="5400" y="2374"/>
                  <a:pt x="5400" y="2374"/>
                </a:cubicBezTo>
                <a:lnTo>
                  <a:pt x="5398" y="2373"/>
                </a:lnTo>
                <a:lnTo>
                  <a:pt x="5398" y="117"/>
                </a:lnTo>
                <a:lnTo>
                  <a:pt x="5400" y="120"/>
                </a:lnTo>
                <a:cubicBezTo>
                  <a:pt x="5400" y="53"/>
                  <a:pt x="5347" y="0"/>
                  <a:pt x="5280" y="0"/>
                </a:cubicBezTo>
                <a:lnTo>
                  <a:pt x="5286" y="5"/>
                </a:lnTo>
                <a:lnTo>
                  <a:pt x="118" y="5"/>
                </a:lnTo>
                <a:lnTo>
                  <a:pt x="120" y="0"/>
                </a:lnTo>
                <a:cubicBezTo>
                  <a:pt x="54" y="0"/>
                  <a:pt x="0" y="53"/>
                  <a:pt x="0" y="120"/>
                </a:cubicBezTo>
                <a:lnTo>
                  <a:pt x="6" y="117"/>
                </a:lnTo>
                <a:lnTo>
                  <a:pt x="6" y="2373"/>
                </a:lnTo>
                <a:lnTo>
                  <a:pt x="0" y="2374"/>
                </a:lnTo>
                <a:cubicBezTo>
                  <a:pt x="0" y="2440"/>
                  <a:pt x="54" y="2494"/>
                  <a:pt x="120" y="2494"/>
                </a:cubicBezTo>
                <a:lnTo>
                  <a:pt x="118" y="2501"/>
                </a:lnTo>
                <a:close/>
              </a:path>
            </a:pathLst>
          </a:custGeom>
          <a:solidFill>
            <a:srgbClr val="F9C499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E"/>
          </a:p>
        </p:txBody>
      </p:sp>
      <p:sp>
        <p:nvSpPr>
          <p:cNvPr id="325" name="Freeform 127">
            <a:extLst>
              <a:ext uri="{FF2B5EF4-FFF2-40B4-BE49-F238E27FC236}">
                <a16:creationId xmlns="" xmlns:a16="http://schemas.microsoft.com/office/drawing/2014/main" id="{D770EB29-C186-3F52-2FEA-79131BCDE418}"/>
              </a:ext>
            </a:extLst>
          </p:cNvPr>
          <p:cNvSpPr>
            <a:spLocks/>
          </p:cNvSpPr>
          <p:nvPr/>
        </p:nvSpPr>
        <p:spPr bwMode="auto">
          <a:xfrm>
            <a:off x="6905398" y="833208"/>
            <a:ext cx="2433638" cy="1127125"/>
          </a:xfrm>
          <a:custGeom>
            <a:avLst/>
            <a:gdLst>
              <a:gd name="T0" fmla="*/ 118 w 5400"/>
              <a:gd name="T1" fmla="*/ 2501 h 2501"/>
              <a:gd name="T2" fmla="*/ 5286 w 5400"/>
              <a:gd name="T3" fmla="*/ 2501 h 2501"/>
              <a:gd name="T4" fmla="*/ 5280 w 5400"/>
              <a:gd name="T5" fmla="*/ 2494 h 2501"/>
              <a:gd name="T6" fmla="*/ 5400 w 5400"/>
              <a:gd name="T7" fmla="*/ 2374 h 2501"/>
              <a:gd name="T8" fmla="*/ 5400 w 5400"/>
              <a:gd name="T9" fmla="*/ 2374 h 2501"/>
              <a:gd name="T10" fmla="*/ 5398 w 5400"/>
              <a:gd name="T11" fmla="*/ 2373 h 2501"/>
              <a:gd name="T12" fmla="*/ 5398 w 5400"/>
              <a:gd name="T13" fmla="*/ 117 h 2501"/>
              <a:gd name="T14" fmla="*/ 5400 w 5400"/>
              <a:gd name="T15" fmla="*/ 120 h 2501"/>
              <a:gd name="T16" fmla="*/ 5280 w 5400"/>
              <a:gd name="T17" fmla="*/ 0 h 2501"/>
              <a:gd name="T18" fmla="*/ 5286 w 5400"/>
              <a:gd name="T19" fmla="*/ 5 h 2501"/>
              <a:gd name="T20" fmla="*/ 118 w 5400"/>
              <a:gd name="T21" fmla="*/ 5 h 2501"/>
              <a:gd name="T22" fmla="*/ 120 w 5400"/>
              <a:gd name="T23" fmla="*/ 0 h 2501"/>
              <a:gd name="T24" fmla="*/ 0 w 5400"/>
              <a:gd name="T25" fmla="*/ 120 h 2501"/>
              <a:gd name="T26" fmla="*/ 6 w 5400"/>
              <a:gd name="T27" fmla="*/ 117 h 2501"/>
              <a:gd name="T28" fmla="*/ 6 w 5400"/>
              <a:gd name="T29" fmla="*/ 2373 h 2501"/>
              <a:gd name="T30" fmla="*/ 0 w 5400"/>
              <a:gd name="T31" fmla="*/ 2374 h 2501"/>
              <a:gd name="T32" fmla="*/ 120 w 5400"/>
              <a:gd name="T33" fmla="*/ 2494 h 2501"/>
              <a:gd name="T34" fmla="*/ 118 w 5400"/>
              <a:gd name="T35" fmla="*/ 2501 h 25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5400" h="2501">
                <a:moveTo>
                  <a:pt x="118" y="2501"/>
                </a:moveTo>
                <a:lnTo>
                  <a:pt x="5286" y="2501"/>
                </a:lnTo>
                <a:lnTo>
                  <a:pt x="5280" y="2494"/>
                </a:lnTo>
                <a:cubicBezTo>
                  <a:pt x="5347" y="2494"/>
                  <a:pt x="5400" y="2440"/>
                  <a:pt x="5400" y="2374"/>
                </a:cubicBezTo>
                <a:cubicBezTo>
                  <a:pt x="5400" y="2374"/>
                  <a:pt x="5400" y="2374"/>
                  <a:pt x="5400" y="2374"/>
                </a:cubicBezTo>
                <a:lnTo>
                  <a:pt x="5398" y="2373"/>
                </a:lnTo>
                <a:lnTo>
                  <a:pt x="5398" y="117"/>
                </a:lnTo>
                <a:lnTo>
                  <a:pt x="5400" y="120"/>
                </a:lnTo>
                <a:cubicBezTo>
                  <a:pt x="5400" y="53"/>
                  <a:pt x="5347" y="0"/>
                  <a:pt x="5280" y="0"/>
                </a:cubicBezTo>
                <a:lnTo>
                  <a:pt x="5286" y="5"/>
                </a:lnTo>
                <a:lnTo>
                  <a:pt x="118" y="5"/>
                </a:lnTo>
                <a:lnTo>
                  <a:pt x="120" y="0"/>
                </a:lnTo>
                <a:cubicBezTo>
                  <a:pt x="54" y="0"/>
                  <a:pt x="0" y="53"/>
                  <a:pt x="0" y="120"/>
                </a:cubicBezTo>
                <a:lnTo>
                  <a:pt x="6" y="117"/>
                </a:lnTo>
                <a:lnTo>
                  <a:pt x="6" y="2373"/>
                </a:lnTo>
                <a:lnTo>
                  <a:pt x="0" y="2374"/>
                </a:lnTo>
                <a:cubicBezTo>
                  <a:pt x="0" y="2440"/>
                  <a:pt x="54" y="2494"/>
                  <a:pt x="120" y="2494"/>
                </a:cubicBezTo>
                <a:lnTo>
                  <a:pt x="118" y="2501"/>
                </a:lnTo>
                <a:close/>
              </a:path>
            </a:pathLst>
          </a:custGeom>
          <a:noFill/>
          <a:ln w="14288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E"/>
          </a:p>
        </p:txBody>
      </p:sp>
      <p:sp>
        <p:nvSpPr>
          <p:cNvPr id="326" name="Rectangle 128">
            <a:extLst>
              <a:ext uri="{FF2B5EF4-FFF2-40B4-BE49-F238E27FC236}">
                <a16:creationId xmlns="" xmlns:a16="http://schemas.microsoft.com/office/drawing/2014/main" id="{12A9AD0F-7D29-B84B-94B3-9E74F36A60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21348" y="879246"/>
            <a:ext cx="1312863" cy="18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Interactive Support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27" name="Freeform 129">
            <a:extLst>
              <a:ext uri="{FF2B5EF4-FFF2-40B4-BE49-F238E27FC236}">
                <a16:creationId xmlns="" xmlns:a16="http://schemas.microsoft.com/office/drawing/2014/main" id="{731DDA79-8636-E570-1000-DE1E95BE75E3}"/>
              </a:ext>
            </a:extLst>
          </p:cNvPr>
          <p:cNvSpPr>
            <a:spLocks/>
          </p:cNvSpPr>
          <p:nvPr/>
        </p:nvSpPr>
        <p:spPr bwMode="auto">
          <a:xfrm>
            <a:off x="8148410" y="1115783"/>
            <a:ext cx="1082675" cy="354013"/>
          </a:xfrm>
          <a:custGeom>
            <a:avLst/>
            <a:gdLst>
              <a:gd name="T0" fmla="*/ 128 w 2402"/>
              <a:gd name="T1" fmla="*/ 786 h 786"/>
              <a:gd name="T2" fmla="*/ 2288 w 2402"/>
              <a:gd name="T3" fmla="*/ 786 h 786"/>
              <a:gd name="T4" fmla="*/ 2282 w 2402"/>
              <a:gd name="T5" fmla="*/ 785 h 786"/>
              <a:gd name="T6" fmla="*/ 2402 w 2402"/>
              <a:gd name="T7" fmla="*/ 665 h 786"/>
              <a:gd name="T8" fmla="*/ 2402 w 2402"/>
              <a:gd name="T9" fmla="*/ 665 h 786"/>
              <a:gd name="T10" fmla="*/ 2400 w 2402"/>
              <a:gd name="T11" fmla="*/ 658 h 786"/>
              <a:gd name="T12" fmla="*/ 2400 w 2402"/>
              <a:gd name="T13" fmla="*/ 114 h 786"/>
              <a:gd name="T14" fmla="*/ 2402 w 2402"/>
              <a:gd name="T15" fmla="*/ 120 h 786"/>
              <a:gd name="T16" fmla="*/ 2282 w 2402"/>
              <a:gd name="T17" fmla="*/ 0 h 786"/>
              <a:gd name="T18" fmla="*/ 2288 w 2402"/>
              <a:gd name="T19" fmla="*/ 2 h 786"/>
              <a:gd name="T20" fmla="*/ 128 w 2402"/>
              <a:gd name="T21" fmla="*/ 2 h 786"/>
              <a:gd name="T22" fmla="*/ 122 w 2402"/>
              <a:gd name="T23" fmla="*/ 0 h 786"/>
              <a:gd name="T24" fmla="*/ 2 w 2402"/>
              <a:gd name="T25" fmla="*/ 120 h 786"/>
              <a:gd name="T26" fmla="*/ 0 w 2402"/>
              <a:gd name="T27" fmla="*/ 114 h 786"/>
              <a:gd name="T28" fmla="*/ 0 w 2402"/>
              <a:gd name="T29" fmla="*/ 658 h 786"/>
              <a:gd name="T30" fmla="*/ 2 w 2402"/>
              <a:gd name="T31" fmla="*/ 665 h 786"/>
              <a:gd name="T32" fmla="*/ 122 w 2402"/>
              <a:gd name="T33" fmla="*/ 785 h 786"/>
              <a:gd name="T34" fmla="*/ 128 w 2402"/>
              <a:gd name="T35" fmla="*/ 786 h 7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2402" h="786">
                <a:moveTo>
                  <a:pt x="128" y="786"/>
                </a:moveTo>
                <a:lnTo>
                  <a:pt x="2288" y="786"/>
                </a:lnTo>
                <a:lnTo>
                  <a:pt x="2282" y="785"/>
                </a:lnTo>
                <a:cubicBezTo>
                  <a:pt x="2349" y="785"/>
                  <a:pt x="2402" y="731"/>
                  <a:pt x="2402" y="665"/>
                </a:cubicBezTo>
                <a:cubicBezTo>
                  <a:pt x="2402" y="665"/>
                  <a:pt x="2402" y="665"/>
                  <a:pt x="2402" y="665"/>
                </a:cubicBezTo>
                <a:lnTo>
                  <a:pt x="2400" y="658"/>
                </a:lnTo>
                <a:lnTo>
                  <a:pt x="2400" y="114"/>
                </a:lnTo>
                <a:lnTo>
                  <a:pt x="2402" y="120"/>
                </a:lnTo>
                <a:cubicBezTo>
                  <a:pt x="2402" y="54"/>
                  <a:pt x="2349" y="0"/>
                  <a:pt x="2282" y="0"/>
                </a:cubicBezTo>
                <a:lnTo>
                  <a:pt x="2288" y="2"/>
                </a:lnTo>
                <a:lnTo>
                  <a:pt x="128" y="2"/>
                </a:lnTo>
                <a:lnTo>
                  <a:pt x="122" y="0"/>
                </a:lnTo>
                <a:cubicBezTo>
                  <a:pt x="56" y="0"/>
                  <a:pt x="2" y="54"/>
                  <a:pt x="2" y="120"/>
                </a:cubicBezTo>
                <a:lnTo>
                  <a:pt x="0" y="114"/>
                </a:lnTo>
                <a:lnTo>
                  <a:pt x="0" y="658"/>
                </a:lnTo>
                <a:lnTo>
                  <a:pt x="2" y="665"/>
                </a:lnTo>
                <a:cubicBezTo>
                  <a:pt x="2" y="731"/>
                  <a:pt x="56" y="785"/>
                  <a:pt x="122" y="785"/>
                </a:cubicBezTo>
                <a:lnTo>
                  <a:pt x="128" y="786"/>
                </a:lnTo>
                <a:close/>
              </a:path>
            </a:pathLst>
          </a:custGeom>
          <a:solidFill>
            <a:srgbClr val="EA700D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E"/>
          </a:p>
        </p:txBody>
      </p:sp>
      <p:sp>
        <p:nvSpPr>
          <p:cNvPr id="328" name="Freeform 130">
            <a:extLst>
              <a:ext uri="{FF2B5EF4-FFF2-40B4-BE49-F238E27FC236}">
                <a16:creationId xmlns="" xmlns:a16="http://schemas.microsoft.com/office/drawing/2014/main" id="{83E53EE7-903E-D79E-0EC9-71227AFE2E8C}"/>
              </a:ext>
            </a:extLst>
          </p:cNvPr>
          <p:cNvSpPr>
            <a:spLocks/>
          </p:cNvSpPr>
          <p:nvPr/>
        </p:nvSpPr>
        <p:spPr bwMode="auto">
          <a:xfrm>
            <a:off x="8148410" y="1115783"/>
            <a:ext cx="1082675" cy="354013"/>
          </a:xfrm>
          <a:custGeom>
            <a:avLst/>
            <a:gdLst>
              <a:gd name="T0" fmla="*/ 128 w 2402"/>
              <a:gd name="T1" fmla="*/ 786 h 786"/>
              <a:gd name="T2" fmla="*/ 2288 w 2402"/>
              <a:gd name="T3" fmla="*/ 786 h 786"/>
              <a:gd name="T4" fmla="*/ 2282 w 2402"/>
              <a:gd name="T5" fmla="*/ 785 h 786"/>
              <a:gd name="T6" fmla="*/ 2402 w 2402"/>
              <a:gd name="T7" fmla="*/ 665 h 786"/>
              <a:gd name="T8" fmla="*/ 2402 w 2402"/>
              <a:gd name="T9" fmla="*/ 665 h 786"/>
              <a:gd name="T10" fmla="*/ 2400 w 2402"/>
              <a:gd name="T11" fmla="*/ 658 h 786"/>
              <a:gd name="T12" fmla="*/ 2400 w 2402"/>
              <a:gd name="T13" fmla="*/ 114 h 786"/>
              <a:gd name="T14" fmla="*/ 2402 w 2402"/>
              <a:gd name="T15" fmla="*/ 120 h 786"/>
              <a:gd name="T16" fmla="*/ 2282 w 2402"/>
              <a:gd name="T17" fmla="*/ 0 h 786"/>
              <a:gd name="T18" fmla="*/ 2288 w 2402"/>
              <a:gd name="T19" fmla="*/ 2 h 786"/>
              <a:gd name="T20" fmla="*/ 128 w 2402"/>
              <a:gd name="T21" fmla="*/ 2 h 786"/>
              <a:gd name="T22" fmla="*/ 122 w 2402"/>
              <a:gd name="T23" fmla="*/ 0 h 786"/>
              <a:gd name="T24" fmla="*/ 2 w 2402"/>
              <a:gd name="T25" fmla="*/ 120 h 786"/>
              <a:gd name="T26" fmla="*/ 0 w 2402"/>
              <a:gd name="T27" fmla="*/ 114 h 786"/>
              <a:gd name="T28" fmla="*/ 0 w 2402"/>
              <a:gd name="T29" fmla="*/ 658 h 786"/>
              <a:gd name="T30" fmla="*/ 2 w 2402"/>
              <a:gd name="T31" fmla="*/ 665 h 786"/>
              <a:gd name="T32" fmla="*/ 122 w 2402"/>
              <a:gd name="T33" fmla="*/ 785 h 786"/>
              <a:gd name="T34" fmla="*/ 128 w 2402"/>
              <a:gd name="T35" fmla="*/ 786 h 7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2402" h="786">
                <a:moveTo>
                  <a:pt x="128" y="786"/>
                </a:moveTo>
                <a:lnTo>
                  <a:pt x="2288" y="786"/>
                </a:lnTo>
                <a:lnTo>
                  <a:pt x="2282" y="785"/>
                </a:lnTo>
                <a:cubicBezTo>
                  <a:pt x="2349" y="785"/>
                  <a:pt x="2402" y="731"/>
                  <a:pt x="2402" y="665"/>
                </a:cubicBezTo>
                <a:cubicBezTo>
                  <a:pt x="2402" y="665"/>
                  <a:pt x="2402" y="665"/>
                  <a:pt x="2402" y="665"/>
                </a:cubicBezTo>
                <a:lnTo>
                  <a:pt x="2400" y="658"/>
                </a:lnTo>
                <a:lnTo>
                  <a:pt x="2400" y="114"/>
                </a:lnTo>
                <a:lnTo>
                  <a:pt x="2402" y="120"/>
                </a:lnTo>
                <a:cubicBezTo>
                  <a:pt x="2402" y="54"/>
                  <a:pt x="2349" y="0"/>
                  <a:pt x="2282" y="0"/>
                </a:cubicBezTo>
                <a:lnTo>
                  <a:pt x="2288" y="2"/>
                </a:lnTo>
                <a:lnTo>
                  <a:pt x="128" y="2"/>
                </a:lnTo>
                <a:lnTo>
                  <a:pt x="122" y="0"/>
                </a:lnTo>
                <a:cubicBezTo>
                  <a:pt x="56" y="0"/>
                  <a:pt x="2" y="54"/>
                  <a:pt x="2" y="120"/>
                </a:cubicBezTo>
                <a:lnTo>
                  <a:pt x="0" y="114"/>
                </a:lnTo>
                <a:lnTo>
                  <a:pt x="0" y="658"/>
                </a:lnTo>
                <a:lnTo>
                  <a:pt x="2" y="665"/>
                </a:lnTo>
                <a:cubicBezTo>
                  <a:pt x="2" y="731"/>
                  <a:pt x="56" y="785"/>
                  <a:pt x="122" y="785"/>
                </a:cubicBezTo>
                <a:lnTo>
                  <a:pt x="128" y="786"/>
                </a:lnTo>
                <a:close/>
              </a:path>
            </a:pathLst>
          </a:custGeom>
          <a:noFill/>
          <a:ln w="14288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E"/>
          </a:p>
        </p:txBody>
      </p:sp>
      <p:sp>
        <p:nvSpPr>
          <p:cNvPr id="329" name="Rectangle 131">
            <a:extLst>
              <a:ext uri="{FF2B5EF4-FFF2-40B4-BE49-F238E27FC236}">
                <a16:creationId xmlns="" xmlns:a16="http://schemas.microsoft.com/office/drawing/2014/main" id="{8D8DDD3F-CD25-31C4-9FBF-4CDBC0B75D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70648" y="1211033"/>
            <a:ext cx="938213" cy="18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Spatial Audio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30" name="Freeform 132">
            <a:extLst>
              <a:ext uri="{FF2B5EF4-FFF2-40B4-BE49-F238E27FC236}">
                <a16:creationId xmlns="" xmlns:a16="http://schemas.microsoft.com/office/drawing/2014/main" id="{447121F5-27B3-114C-68BE-C247A109EF3A}"/>
              </a:ext>
            </a:extLst>
          </p:cNvPr>
          <p:cNvSpPr>
            <a:spLocks/>
          </p:cNvSpPr>
          <p:nvPr/>
        </p:nvSpPr>
        <p:spPr bwMode="auto">
          <a:xfrm>
            <a:off x="6959373" y="1115783"/>
            <a:ext cx="1082675" cy="354013"/>
          </a:xfrm>
          <a:custGeom>
            <a:avLst/>
            <a:gdLst>
              <a:gd name="T0" fmla="*/ 128 w 2402"/>
              <a:gd name="T1" fmla="*/ 786 h 786"/>
              <a:gd name="T2" fmla="*/ 2288 w 2402"/>
              <a:gd name="T3" fmla="*/ 786 h 786"/>
              <a:gd name="T4" fmla="*/ 2282 w 2402"/>
              <a:gd name="T5" fmla="*/ 785 h 786"/>
              <a:gd name="T6" fmla="*/ 2402 w 2402"/>
              <a:gd name="T7" fmla="*/ 665 h 786"/>
              <a:gd name="T8" fmla="*/ 2402 w 2402"/>
              <a:gd name="T9" fmla="*/ 665 h 786"/>
              <a:gd name="T10" fmla="*/ 2400 w 2402"/>
              <a:gd name="T11" fmla="*/ 658 h 786"/>
              <a:gd name="T12" fmla="*/ 2400 w 2402"/>
              <a:gd name="T13" fmla="*/ 114 h 786"/>
              <a:gd name="T14" fmla="*/ 2402 w 2402"/>
              <a:gd name="T15" fmla="*/ 120 h 786"/>
              <a:gd name="T16" fmla="*/ 2282 w 2402"/>
              <a:gd name="T17" fmla="*/ 0 h 786"/>
              <a:gd name="T18" fmla="*/ 2288 w 2402"/>
              <a:gd name="T19" fmla="*/ 2 h 786"/>
              <a:gd name="T20" fmla="*/ 128 w 2402"/>
              <a:gd name="T21" fmla="*/ 2 h 786"/>
              <a:gd name="T22" fmla="*/ 122 w 2402"/>
              <a:gd name="T23" fmla="*/ 0 h 786"/>
              <a:gd name="T24" fmla="*/ 2 w 2402"/>
              <a:gd name="T25" fmla="*/ 120 h 786"/>
              <a:gd name="T26" fmla="*/ 0 w 2402"/>
              <a:gd name="T27" fmla="*/ 114 h 786"/>
              <a:gd name="T28" fmla="*/ 0 w 2402"/>
              <a:gd name="T29" fmla="*/ 658 h 786"/>
              <a:gd name="T30" fmla="*/ 2 w 2402"/>
              <a:gd name="T31" fmla="*/ 665 h 786"/>
              <a:gd name="T32" fmla="*/ 122 w 2402"/>
              <a:gd name="T33" fmla="*/ 785 h 786"/>
              <a:gd name="T34" fmla="*/ 128 w 2402"/>
              <a:gd name="T35" fmla="*/ 786 h 7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2402" h="786">
                <a:moveTo>
                  <a:pt x="128" y="786"/>
                </a:moveTo>
                <a:lnTo>
                  <a:pt x="2288" y="786"/>
                </a:lnTo>
                <a:lnTo>
                  <a:pt x="2282" y="785"/>
                </a:lnTo>
                <a:cubicBezTo>
                  <a:pt x="2349" y="785"/>
                  <a:pt x="2402" y="731"/>
                  <a:pt x="2402" y="665"/>
                </a:cubicBezTo>
                <a:cubicBezTo>
                  <a:pt x="2402" y="665"/>
                  <a:pt x="2402" y="665"/>
                  <a:pt x="2402" y="665"/>
                </a:cubicBezTo>
                <a:lnTo>
                  <a:pt x="2400" y="658"/>
                </a:lnTo>
                <a:lnTo>
                  <a:pt x="2400" y="114"/>
                </a:lnTo>
                <a:lnTo>
                  <a:pt x="2402" y="120"/>
                </a:lnTo>
                <a:cubicBezTo>
                  <a:pt x="2402" y="54"/>
                  <a:pt x="2349" y="0"/>
                  <a:pt x="2282" y="0"/>
                </a:cubicBezTo>
                <a:lnTo>
                  <a:pt x="2288" y="2"/>
                </a:lnTo>
                <a:lnTo>
                  <a:pt x="128" y="2"/>
                </a:lnTo>
                <a:lnTo>
                  <a:pt x="122" y="0"/>
                </a:lnTo>
                <a:cubicBezTo>
                  <a:pt x="56" y="0"/>
                  <a:pt x="2" y="54"/>
                  <a:pt x="2" y="120"/>
                </a:cubicBezTo>
                <a:lnTo>
                  <a:pt x="0" y="114"/>
                </a:lnTo>
                <a:lnTo>
                  <a:pt x="0" y="658"/>
                </a:lnTo>
                <a:lnTo>
                  <a:pt x="2" y="665"/>
                </a:lnTo>
                <a:cubicBezTo>
                  <a:pt x="2" y="731"/>
                  <a:pt x="56" y="785"/>
                  <a:pt x="122" y="785"/>
                </a:cubicBezTo>
                <a:lnTo>
                  <a:pt x="128" y="786"/>
                </a:lnTo>
                <a:close/>
              </a:path>
            </a:pathLst>
          </a:custGeom>
          <a:solidFill>
            <a:srgbClr val="EA700D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E"/>
          </a:p>
        </p:txBody>
      </p:sp>
      <p:sp>
        <p:nvSpPr>
          <p:cNvPr id="331" name="Freeform 133">
            <a:extLst>
              <a:ext uri="{FF2B5EF4-FFF2-40B4-BE49-F238E27FC236}">
                <a16:creationId xmlns="" xmlns:a16="http://schemas.microsoft.com/office/drawing/2014/main" id="{2357D0F0-9537-FC13-42AA-BE72314A96BE}"/>
              </a:ext>
            </a:extLst>
          </p:cNvPr>
          <p:cNvSpPr>
            <a:spLocks/>
          </p:cNvSpPr>
          <p:nvPr/>
        </p:nvSpPr>
        <p:spPr bwMode="auto">
          <a:xfrm>
            <a:off x="6959373" y="1115783"/>
            <a:ext cx="1081088" cy="354013"/>
          </a:xfrm>
          <a:custGeom>
            <a:avLst/>
            <a:gdLst>
              <a:gd name="T0" fmla="*/ 128 w 2402"/>
              <a:gd name="T1" fmla="*/ 786 h 786"/>
              <a:gd name="T2" fmla="*/ 2288 w 2402"/>
              <a:gd name="T3" fmla="*/ 786 h 786"/>
              <a:gd name="T4" fmla="*/ 2282 w 2402"/>
              <a:gd name="T5" fmla="*/ 785 h 786"/>
              <a:gd name="T6" fmla="*/ 2402 w 2402"/>
              <a:gd name="T7" fmla="*/ 665 h 786"/>
              <a:gd name="T8" fmla="*/ 2402 w 2402"/>
              <a:gd name="T9" fmla="*/ 665 h 786"/>
              <a:gd name="T10" fmla="*/ 2400 w 2402"/>
              <a:gd name="T11" fmla="*/ 658 h 786"/>
              <a:gd name="T12" fmla="*/ 2400 w 2402"/>
              <a:gd name="T13" fmla="*/ 114 h 786"/>
              <a:gd name="T14" fmla="*/ 2402 w 2402"/>
              <a:gd name="T15" fmla="*/ 120 h 786"/>
              <a:gd name="T16" fmla="*/ 2282 w 2402"/>
              <a:gd name="T17" fmla="*/ 0 h 786"/>
              <a:gd name="T18" fmla="*/ 2288 w 2402"/>
              <a:gd name="T19" fmla="*/ 2 h 786"/>
              <a:gd name="T20" fmla="*/ 128 w 2402"/>
              <a:gd name="T21" fmla="*/ 2 h 786"/>
              <a:gd name="T22" fmla="*/ 122 w 2402"/>
              <a:gd name="T23" fmla="*/ 0 h 786"/>
              <a:gd name="T24" fmla="*/ 2 w 2402"/>
              <a:gd name="T25" fmla="*/ 120 h 786"/>
              <a:gd name="T26" fmla="*/ 0 w 2402"/>
              <a:gd name="T27" fmla="*/ 114 h 786"/>
              <a:gd name="T28" fmla="*/ 0 w 2402"/>
              <a:gd name="T29" fmla="*/ 658 h 786"/>
              <a:gd name="T30" fmla="*/ 2 w 2402"/>
              <a:gd name="T31" fmla="*/ 665 h 786"/>
              <a:gd name="T32" fmla="*/ 122 w 2402"/>
              <a:gd name="T33" fmla="*/ 785 h 786"/>
              <a:gd name="T34" fmla="*/ 128 w 2402"/>
              <a:gd name="T35" fmla="*/ 786 h 7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2402" h="786">
                <a:moveTo>
                  <a:pt x="128" y="786"/>
                </a:moveTo>
                <a:lnTo>
                  <a:pt x="2288" y="786"/>
                </a:lnTo>
                <a:lnTo>
                  <a:pt x="2282" y="785"/>
                </a:lnTo>
                <a:cubicBezTo>
                  <a:pt x="2349" y="785"/>
                  <a:pt x="2402" y="731"/>
                  <a:pt x="2402" y="665"/>
                </a:cubicBezTo>
                <a:cubicBezTo>
                  <a:pt x="2402" y="665"/>
                  <a:pt x="2402" y="665"/>
                  <a:pt x="2402" y="665"/>
                </a:cubicBezTo>
                <a:lnTo>
                  <a:pt x="2400" y="658"/>
                </a:lnTo>
                <a:lnTo>
                  <a:pt x="2400" y="114"/>
                </a:lnTo>
                <a:lnTo>
                  <a:pt x="2402" y="120"/>
                </a:lnTo>
                <a:cubicBezTo>
                  <a:pt x="2402" y="54"/>
                  <a:pt x="2349" y="0"/>
                  <a:pt x="2282" y="0"/>
                </a:cubicBezTo>
                <a:lnTo>
                  <a:pt x="2288" y="2"/>
                </a:lnTo>
                <a:lnTo>
                  <a:pt x="128" y="2"/>
                </a:lnTo>
                <a:lnTo>
                  <a:pt x="122" y="0"/>
                </a:lnTo>
                <a:cubicBezTo>
                  <a:pt x="56" y="0"/>
                  <a:pt x="2" y="54"/>
                  <a:pt x="2" y="120"/>
                </a:cubicBezTo>
                <a:lnTo>
                  <a:pt x="0" y="114"/>
                </a:lnTo>
                <a:lnTo>
                  <a:pt x="0" y="658"/>
                </a:lnTo>
                <a:lnTo>
                  <a:pt x="2" y="665"/>
                </a:lnTo>
                <a:cubicBezTo>
                  <a:pt x="2" y="731"/>
                  <a:pt x="56" y="785"/>
                  <a:pt x="122" y="785"/>
                </a:cubicBezTo>
                <a:lnTo>
                  <a:pt x="128" y="786"/>
                </a:lnTo>
                <a:close/>
              </a:path>
            </a:pathLst>
          </a:custGeom>
          <a:noFill/>
          <a:ln w="14288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E"/>
          </a:p>
        </p:txBody>
      </p:sp>
      <p:sp>
        <p:nvSpPr>
          <p:cNvPr id="332" name="Rectangle 134">
            <a:extLst>
              <a:ext uri="{FF2B5EF4-FFF2-40B4-BE49-F238E27FC236}">
                <a16:creationId xmlns="" xmlns:a16="http://schemas.microsoft.com/office/drawing/2014/main" id="{DDDA6E69-8652-624C-BE5B-0470A57505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95898" y="1211033"/>
            <a:ext cx="144463" cy="18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3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33" name="Rectangle 135">
            <a:extLst>
              <a:ext uri="{FF2B5EF4-FFF2-40B4-BE49-F238E27FC236}">
                <a16:creationId xmlns="" xmlns:a16="http://schemas.microsoft.com/office/drawing/2014/main" id="{9397BC9C-B0BC-8077-C432-9F976878C7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67335" y="1211033"/>
            <a:ext cx="331788" cy="18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DoF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34" name="Rectangle 136">
            <a:extLst>
              <a:ext uri="{FF2B5EF4-FFF2-40B4-BE49-F238E27FC236}">
                <a16:creationId xmlns="" xmlns:a16="http://schemas.microsoft.com/office/drawing/2014/main" id="{2C4E0358-1A58-3880-1323-C15516946A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64198" y="1211033"/>
            <a:ext cx="144463" cy="18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+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35" name="Rectangle 137">
            <a:extLst>
              <a:ext uri="{FF2B5EF4-FFF2-40B4-BE49-F238E27FC236}">
                <a16:creationId xmlns="" xmlns:a16="http://schemas.microsoft.com/office/drawing/2014/main" id="{F5A47F96-5B21-7D41-52F6-292576DBF2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78498" y="1211033"/>
            <a:ext cx="144463" cy="18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6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36" name="Rectangle 138">
            <a:extLst>
              <a:ext uri="{FF2B5EF4-FFF2-40B4-BE49-F238E27FC236}">
                <a16:creationId xmlns="" xmlns:a16="http://schemas.microsoft.com/office/drawing/2014/main" id="{A92F9B2C-4943-FCE4-E03E-718C325E62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51523" y="1211033"/>
            <a:ext cx="331788" cy="18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DoF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37" name="Freeform 139">
            <a:extLst>
              <a:ext uri="{FF2B5EF4-FFF2-40B4-BE49-F238E27FC236}">
                <a16:creationId xmlns="" xmlns:a16="http://schemas.microsoft.com/office/drawing/2014/main" id="{3ABD746C-8FD9-9006-4C4D-B2C858E5E7B9}"/>
              </a:ext>
            </a:extLst>
          </p:cNvPr>
          <p:cNvSpPr>
            <a:spLocks/>
          </p:cNvSpPr>
          <p:nvPr/>
        </p:nvSpPr>
        <p:spPr bwMode="auto">
          <a:xfrm>
            <a:off x="6959373" y="1547583"/>
            <a:ext cx="1082675" cy="355600"/>
          </a:xfrm>
          <a:custGeom>
            <a:avLst/>
            <a:gdLst>
              <a:gd name="T0" fmla="*/ 128 w 2402"/>
              <a:gd name="T1" fmla="*/ 786 h 786"/>
              <a:gd name="T2" fmla="*/ 2288 w 2402"/>
              <a:gd name="T3" fmla="*/ 786 h 786"/>
              <a:gd name="T4" fmla="*/ 2282 w 2402"/>
              <a:gd name="T5" fmla="*/ 785 h 786"/>
              <a:gd name="T6" fmla="*/ 2402 w 2402"/>
              <a:gd name="T7" fmla="*/ 665 h 786"/>
              <a:gd name="T8" fmla="*/ 2402 w 2402"/>
              <a:gd name="T9" fmla="*/ 665 h 786"/>
              <a:gd name="T10" fmla="*/ 2400 w 2402"/>
              <a:gd name="T11" fmla="*/ 658 h 786"/>
              <a:gd name="T12" fmla="*/ 2400 w 2402"/>
              <a:gd name="T13" fmla="*/ 114 h 786"/>
              <a:gd name="T14" fmla="*/ 2402 w 2402"/>
              <a:gd name="T15" fmla="*/ 120 h 786"/>
              <a:gd name="T16" fmla="*/ 2282 w 2402"/>
              <a:gd name="T17" fmla="*/ 0 h 786"/>
              <a:gd name="T18" fmla="*/ 2288 w 2402"/>
              <a:gd name="T19" fmla="*/ 2 h 786"/>
              <a:gd name="T20" fmla="*/ 128 w 2402"/>
              <a:gd name="T21" fmla="*/ 2 h 786"/>
              <a:gd name="T22" fmla="*/ 122 w 2402"/>
              <a:gd name="T23" fmla="*/ 0 h 786"/>
              <a:gd name="T24" fmla="*/ 2 w 2402"/>
              <a:gd name="T25" fmla="*/ 120 h 786"/>
              <a:gd name="T26" fmla="*/ 0 w 2402"/>
              <a:gd name="T27" fmla="*/ 114 h 786"/>
              <a:gd name="T28" fmla="*/ 0 w 2402"/>
              <a:gd name="T29" fmla="*/ 658 h 786"/>
              <a:gd name="T30" fmla="*/ 2 w 2402"/>
              <a:gd name="T31" fmla="*/ 665 h 786"/>
              <a:gd name="T32" fmla="*/ 122 w 2402"/>
              <a:gd name="T33" fmla="*/ 785 h 786"/>
              <a:gd name="T34" fmla="*/ 128 w 2402"/>
              <a:gd name="T35" fmla="*/ 786 h 7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2402" h="786">
                <a:moveTo>
                  <a:pt x="128" y="786"/>
                </a:moveTo>
                <a:lnTo>
                  <a:pt x="2288" y="786"/>
                </a:lnTo>
                <a:lnTo>
                  <a:pt x="2282" y="785"/>
                </a:lnTo>
                <a:cubicBezTo>
                  <a:pt x="2349" y="785"/>
                  <a:pt x="2402" y="731"/>
                  <a:pt x="2402" y="665"/>
                </a:cubicBezTo>
                <a:cubicBezTo>
                  <a:pt x="2402" y="665"/>
                  <a:pt x="2402" y="665"/>
                  <a:pt x="2402" y="665"/>
                </a:cubicBezTo>
                <a:lnTo>
                  <a:pt x="2400" y="658"/>
                </a:lnTo>
                <a:lnTo>
                  <a:pt x="2400" y="114"/>
                </a:lnTo>
                <a:lnTo>
                  <a:pt x="2402" y="120"/>
                </a:lnTo>
                <a:cubicBezTo>
                  <a:pt x="2402" y="54"/>
                  <a:pt x="2349" y="0"/>
                  <a:pt x="2282" y="0"/>
                </a:cubicBezTo>
                <a:lnTo>
                  <a:pt x="2288" y="2"/>
                </a:lnTo>
                <a:lnTo>
                  <a:pt x="128" y="2"/>
                </a:lnTo>
                <a:lnTo>
                  <a:pt x="122" y="0"/>
                </a:lnTo>
                <a:cubicBezTo>
                  <a:pt x="56" y="0"/>
                  <a:pt x="2" y="54"/>
                  <a:pt x="2" y="120"/>
                </a:cubicBezTo>
                <a:lnTo>
                  <a:pt x="0" y="114"/>
                </a:lnTo>
                <a:lnTo>
                  <a:pt x="0" y="658"/>
                </a:lnTo>
                <a:lnTo>
                  <a:pt x="2" y="665"/>
                </a:lnTo>
                <a:cubicBezTo>
                  <a:pt x="2" y="731"/>
                  <a:pt x="56" y="785"/>
                  <a:pt x="122" y="785"/>
                </a:cubicBezTo>
                <a:lnTo>
                  <a:pt x="128" y="786"/>
                </a:lnTo>
                <a:close/>
              </a:path>
            </a:pathLst>
          </a:custGeom>
          <a:solidFill>
            <a:srgbClr val="EA700D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E"/>
          </a:p>
        </p:txBody>
      </p:sp>
      <p:sp>
        <p:nvSpPr>
          <p:cNvPr id="338" name="Freeform 140">
            <a:extLst>
              <a:ext uri="{FF2B5EF4-FFF2-40B4-BE49-F238E27FC236}">
                <a16:creationId xmlns="" xmlns:a16="http://schemas.microsoft.com/office/drawing/2014/main" id="{9737C637-9D1A-783B-AC8F-47A70C5A10A7}"/>
              </a:ext>
            </a:extLst>
          </p:cNvPr>
          <p:cNvSpPr>
            <a:spLocks/>
          </p:cNvSpPr>
          <p:nvPr/>
        </p:nvSpPr>
        <p:spPr bwMode="auto">
          <a:xfrm>
            <a:off x="6959373" y="1547583"/>
            <a:ext cx="1081088" cy="355600"/>
          </a:xfrm>
          <a:custGeom>
            <a:avLst/>
            <a:gdLst>
              <a:gd name="T0" fmla="*/ 128 w 2402"/>
              <a:gd name="T1" fmla="*/ 786 h 786"/>
              <a:gd name="T2" fmla="*/ 2288 w 2402"/>
              <a:gd name="T3" fmla="*/ 786 h 786"/>
              <a:gd name="T4" fmla="*/ 2282 w 2402"/>
              <a:gd name="T5" fmla="*/ 785 h 786"/>
              <a:gd name="T6" fmla="*/ 2402 w 2402"/>
              <a:gd name="T7" fmla="*/ 665 h 786"/>
              <a:gd name="T8" fmla="*/ 2402 w 2402"/>
              <a:gd name="T9" fmla="*/ 665 h 786"/>
              <a:gd name="T10" fmla="*/ 2400 w 2402"/>
              <a:gd name="T11" fmla="*/ 658 h 786"/>
              <a:gd name="T12" fmla="*/ 2400 w 2402"/>
              <a:gd name="T13" fmla="*/ 114 h 786"/>
              <a:gd name="T14" fmla="*/ 2402 w 2402"/>
              <a:gd name="T15" fmla="*/ 120 h 786"/>
              <a:gd name="T16" fmla="*/ 2282 w 2402"/>
              <a:gd name="T17" fmla="*/ 0 h 786"/>
              <a:gd name="T18" fmla="*/ 2288 w 2402"/>
              <a:gd name="T19" fmla="*/ 2 h 786"/>
              <a:gd name="T20" fmla="*/ 128 w 2402"/>
              <a:gd name="T21" fmla="*/ 2 h 786"/>
              <a:gd name="T22" fmla="*/ 122 w 2402"/>
              <a:gd name="T23" fmla="*/ 0 h 786"/>
              <a:gd name="T24" fmla="*/ 2 w 2402"/>
              <a:gd name="T25" fmla="*/ 120 h 786"/>
              <a:gd name="T26" fmla="*/ 0 w 2402"/>
              <a:gd name="T27" fmla="*/ 114 h 786"/>
              <a:gd name="T28" fmla="*/ 0 w 2402"/>
              <a:gd name="T29" fmla="*/ 658 h 786"/>
              <a:gd name="T30" fmla="*/ 2 w 2402"/>
              <a:gd name="T31" fmla="*/ 665 h 786"/>
              <a:gd name="T32" fmla="*/ 122 w 2402"/>
              <a:gd name="T33" fmla="*/ 785 h 786"/>
              <a:gd name="T34" fmla="*/ 128 w 2402"/>
              <a:gd name="T35" fmla="*/ 786 h 7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2402" h="786">
                <a:moveTo>
                  <a:pt x="128" y="786"/>
                </a:moveTo>
                <a:lnTo>
                  <a:pt x="2288" y="786"/>
                </a:lnTo>
                <a:lnTo>
                  <a:pt x="2282" y="785"/>
                </a:lnTo>
                <a:cubicBezTo>
                  <a:pt x="2349" y="785"/>
                  <a:pt x="2402" y="731"/>
                  <a:pt x="2402" y="665"/>
                </a:cubicBezTo>
                <a:cubicBezTo>
                  <a:pt x="2402" y="665"/>
                  <a:pt x="2402" y="665"/>
                  <a:pt x="2402" y="665"/>
                </a:cubicBezTo>
                <a:lnTo>
                  <a:pt x="2400" y="658"/>
                </a:lnTo>
                <a:lnTo>
                  <a:pt x="2400" y="114"/>
                </a:lnTo>
                <a:lnTo>
                  <a:pt x="2402" y="120"/>
                </a:lnTo>
                <a:cubicBezTo>
                  <a:pt x="2402" y="54"/>
                  <a:pt x="2349" y="0"/>
                  <a:pt x="2282" y="0"/>
                </a:cubicBezTo>
                <a:lnTo>
                  <a:pt x="2288" y="2"/>
                </a:lnTo>
                <a:lnTo>
                  <a:pt x="128" y="2"/>
                </a:lnTo>
                <a:lnTo>
                  <a:pt x="122" y="0"/>
                </a:lnTo>
                <a:cubicBezTo>
                  <a:pt x="56" y="0"/>
                  <a:pt x="2" y="54"/>
                  <a:pt x="2" y="120"/>
                </a:cubicBezTo>
                <a:lnTo>
                  <a:pt x="0" y="114"/>
                </a:lnTo>
                <a:lnTo>
                  <a:pt x="0" y="658"/>
                </a:lnTo>
                <a:lnTo>
                  <a:pt x="2" y="665"/>
                </a:lnTo>
                <a:cubicBezTo>
                  <a:pt x="2" y="731"/>
                  <a:pt x="56" y="785"/>
                  <a:pt x="122" y="785"/>
                </a:cubicBezTo>
                <a:lnTo>
                  <a:pt x="128" y="786"/>
                </a:lnTo>
                <a:close/>
              </a:path>
            </a:pathLst>
          </a:custGeom>
          <a:noFill/>
          <a:ln w="14288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E"/>
          </a:p>
        </p:txBody>
      </p:sp>
      <p:sp>
        <p:nvSpPr>
          <p:cNvPr id="339" name="Rectangle 141">
            <a:extLst>
              <a:ext uri="{FF2B5EF4-FFF2-40B4-BE49-F238E27FC236}">
                <a16:creationId xmlns="" xmlns:a16="http://schemas.microsoft.com/office/drawing/2014/main" id="{E4A80198-CEA2-5F5A-0323-FE863C756B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11785" y="1642833"/>
            <a:ext cx="663575" cy="18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Olfaction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40" name="Freeform 142">
            <a:extLst>
              <a:ext uri="{FF2B5EF4-FFF2-40B4-BE49-F238E27FC236}">
                <a16:creationId xmlns="" xmlns:a16="http://schemas.microsoft.com/office/drawing/2014/main" id="{A625D010-1DCD-91D7-CDD2-538035CA6050}"/>
              </a:ext>
            </a:extLst>
          </p:cNvPr>
          <p:cNvSpPr>
            <a:spLocks/>
          </p:cNvSpPr>
          <p:nvPr/>
        </p:nvSpPr>
        <p:spPr bwMode="auto">
          <a:xfrm>
            <a:off x="8148410" y="1547583"/>
            <a:ext cx="1082675" cy="355600"/>
          </a:xfrm>
          <a:custGeom>
            <a:avLst/>
            <a:gdLst>
              <a:gd name="T0" fmla="*/ 128 w 2402"/>
              <a:gd name="T1" fmla="*/ 786 h 786"/>
              <a:gd name="T2" fmla="*/ 2288 w 2402"/>
              <a:gd name="T3" fmla="*/ 786 h 786"/>
              <a:gd name="T4" fmla="*/ 2282 w 2402"/>
              <a:gd name="T5" fmla="*/ 785 h 786"/>
              <a:gd name="T6" fmla="*/ 2402 w 2402"/>
              <a:gd name="T7" fmla="*/ 665 h 786"/>
              <a:gd name="T8" fmla="*/ 2402 w 2402"/>
              <a:gd name="T9" fmla="*/ 665 h 786"/>
              <a:gd name="T10" fmla="*/ 2400 w 2402"/>
              <a:gd name="T11" fmla="*/ 658 h 786"/>
              <a:gd name="T12" fmla="*/ 2400 w 2402"/>
              <a:gd name="T13" fmla="*/ 114 h 786"/>
              <a:gd name="T14" fmla="*/ 2402 w 2402"/>
              <a:gd name="T15" fmla="*/ 120 h 786"/>
              <a:gd name="T16" fmla="*/ 2282 w 2402"/>
              <a:gd name="T17" fmla="*/ 0 h 786"/>
              <a:gd name="T18" fmla="*/ 2288 w 2402"/>
              <a:gd name="T19" fmla="*/ 2 h 786"/>
              <a:gd name="T20" fmla="*/ 128 w 2402"/>
              <a:gd name="T21" fmla="*/ 2 h 786"/>
              <a:gd name="T22" fmla="*/ 122 w 2402"/>
              <a:gd name="T23" fmla="*/ 0 h 786"/>
              <a:gd name="T24" fmla="*/ 2 w 2402"/>
              <a:gd name="T25" fmla="*/ 120 h 786"/>
              <a:gd name="T26" fmla="*/ 0 w 2402"/>
              <a:gd name="T27" fmla="*/ 114 h 786"/>
              <a:gd name="T28" fmla="*/ 0 w 2402"/>
              <a:gd name="T29" fmla="*/ 658 h 786"/>
              <a:gd name="T30" fmla="*/ 2 w 2402"/>
              <a:gd name="T31" fmla="*/ 665 h 786"/>
              <a:gd name="T32" fmla="*/ 122 w 2402"/>
              <a:gd name="T33" fmla="*/ 785 h 786"/>
              <a:gd name="T34" fmla="*/ 128 w 2402"/>
              <a:gd name="T35" fmla="*/ 786 h 7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2402" h="786">
                <a:moveTo>
                  <a:pt x="128" y="786"/>
                </a:moveTo>
                <a:lnTo>
                  <a:pt x="2288" y="786"/>
                </a:lnTo>
                <a:lnTo>
                  <a:pt x="2282" y="785"/>
                </a:lnTo>
                <a:cubicBezTo>
                  <a:pt x="2349" y="785"/>
                  <a:pt x="2402" y="731"/>
                  <a:pt x="2402" y="665"/>
                </a:cubicBezTo>
                <a:cubicBezTo>
                  <a:pt x="2402" y="665"/>
                  <a:pt x="2402" y="665"/>
                  <a:pt x="2402" y="665"/>
                </a:cubicBezTo>
                <a:lnTo>
                  <a:pt x="2400" y="658"/>
                </a:lnTo>
                <a:lnTo>
                  <a:pt x="2400" y="114"/>
                </a:lnTo>
                <a:lnTo>
                  <a:pt x="2402" y="120"/>
                </a:lnTo>
                <a:cubicBezTo>
                  <a:pt x="2402" y="54"/>
                  <a:pt x="2349" y="0"/>
                  <a:pt x="2282" y="0"/>
                </a:cubicBezTo>
                <a:lnTo>
                  <a:pt x="2288" y="2"/>
                </a:lnTo>
                <a:lnTo>
                  <a:pt x="128" y="2"/>
                </a:lnTo>
                <a:lnTo>
                  <a:pt x="122" y="0"/>
                </a:lnTo>
                <a:cubicBezTo>
                  <a:pt x="56" y="0"/>
                  <a:pt x="2" y="54"/>
                  <a:pt x="2" y="120"/>
                </a:cubicBezTo>
                <a:lnTo>
                  <a:pt x="0" y="114"/>
                </a:lnTo>
                <a:lnTo>
                  <a:pt x="0" y="658"/>
                </a:lnTo>
                <a:lnTo>
                  <a:pt x="2" y="665"/>
                </a:lnTo>
                <a:cubicBezTo>
                  <a:pt x="2" y="731"/>
                  <a:pt x="56" y="785"/>
                  <a:pt x="122" y="785"/>
                </a:cubicBezTo>
                <a:lnTo>
                  <a:pt x="128" y="786"/>
                </a:lnTo>
                <a:close/>
              </a:path>
            </a:pathLst>
          </a:custGeom>
          <a:solidFill>
            <a:srgbClr val="EA700D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E"/>
          </a:p>
        </p:txBody>
      </p:sp>
      <p:sp>
        <p:nvSpPr>
          <p:cNvPr id="341" name="Freeform 143">
            <a:extLst>
              <a:ext uri="{FF2B5EF4-FFF2-40B4-BE49-F238E27FC236}">
                <a16:creationId xmlns="" xmlns:a16="http://schemas.microsoft.com/office/drawing/2014/main" id="{54F79DB8-7440-FCB8-BB60-0A1661446228}"/>
              </a:ext>
            </a:extLst>
          </p:cNvPr>
          <p:cNvSpPr>
            <a:spLocks/>
          </p:cNvSpPr>
          <p:nvPr/>
        </p:nvSpPr>
        <p:spPr bwMode="auto">
          <a:xfrm>
            <a:off x="8148410" y="1547583"/>
            <a:ext cx="1082675" cy="355600"/>
          </a:xfrm>
          <a:custGeom>
            <a:avLst/>
            <a:gdLst>
              <a:gd name="T0" fmla="*/ 128 w 2402"/>
              <a:gd name="T1" fmla="*/ 786 h 786"/>
              <a:gd name="T2" fmla="*/ 2288 w 2402"/>
              <a:gd name="T3" fmla="*/ 786 h 786"/>
              <a:gd name="T4" fmla="*/ 2282 w 2402"/>
              <a:gd name="T5" fmla="*/ 785 h 786"/>
              <a:gd name="T6" fmla="*/ 2402 w 2402"/>
              <a:gd name="T7" fmla="*/ 665 h 786"/>
              <a:gd name="T8" fmla="*/ 2402 w 2402"/>
              <a:gd name="T9" fmla="*/ 665 h 786"/>
              <a:gd name="T10" fmla="*/ 2400 w 2402"/>
              <a:gd name="T11" fmla="*/ 658 h 786"/>
              <a:gd name="T12" fmla="*/ 2400 w 2402"/>
              <a:gd name="T13" fmla="*/ 114 h 786"/>
              <a:gd name="T14" fmla="*/ 2402 w 2402"/>
              <a:gd name="T15" fmla="*/ 120 h 786"/>
              <a:gd name="T16" fmla="*/ 2282 w 2402"/>
              <a:gd name="T17" fmla="*/ 0 h 786"/>
              <a:gd name="T18" fmla="*/ 2288 w 2402"/>
              <a:gd name="T19" fmla="*/ 2 h 786"/>
              <a:gd name="T20" fmla="*/ 128 w 2402"/>
              <a:gd name="T21" fmla="*/ 2 h 786"/>
              <a:gd name="T22" fmla="*/ 122 w 2402"/>
              <a:gd name="T23" fmla="*/ 0 h 786"/>
              <a:gd name="T24" fmla="*/ 2 w 2402"/>
              <a:gd name="T25" fmla="*/ 120 h 786"/>
              <a:gd name="T26" fmla="*/ 0 w 2402"/>
              <a:gd name="T27" fmla="*/ 114 h 786"/>
              <a:gd name="T28" fmla="*/ 0 w 2402"/>
              <a:gd name="T29" fmla="*/ 658 h 786"/>
              <a:gd name="T30" fmla="*/ 2 w 2402"/>
              <a:gd name="T31" fmla="*/ 665 h 786"/>
              <a:gd name="T32" fmla="*/ 122 w 2402"/>
              <a:gd name="T33" fmla="*/ 785 h 786"/>
              <a:gd name="T34" fmla="*/ 128 w 2402"/>
              <a:gd name="T35" fmla="*/ 786 h 7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2402" h="786">
                <a:moveTo>
                  <a:pt x="128" y="786"/>
                </a:moveTo>
                <a:lnTo>
                  <a:pt x="2288" y="786"/>
                </a:lnTo>
                <a:lnTo>
                  <a:pt x="2282" y="785"/>
                </a:lnTo>
                <a:cubicBezTo>
                  <a:pt x="2349" y="785"/>
                  <a:pt x="2402" y="731"/>
                  <a:pt x="2402" y="665"/>
                </a:cubicBezTo>
                <a:cubicBezTo>
                  <a:pt x="2402" y="665"/>
                  <a:pt x="2402" y="665"/>
                  <a:pt x="2402" y="665"/>
                </a:cubicBezTo>
                <a:lnTo>
                  <a:pt x="2400" y="658"/>
                </a:lnTo>
                <a:lnTo>
                  <a:pt x="2400" y="114"/>
                </a:lnTo>
                <a:lnTo>
                  <a:pt x="2402" y="120"/>
                </a:lnTo>
                <a:cubicBezTo>
                  <a:pt x="2402" y="54"/>
                  <a:pt x="2349" y="0"/>
                  <a:pt x="2282" y="0"/>
                </a:cubicBezTo>
                <a:lnTo>
                  <a:pt x="2288" y="2"/>
                </a:lnTo>
                <a:lnTo>
                  <a:pt x="128" y="2"/>
                </a:lnTo>
                <a:lnTo>
                  <a:pt x="122" y="0"/>
                </a:lnTo>
                <a:cubicBezTo>
                  <a:pt x="56" y="0"/>
                  <a:pt x="2" y="54"/>
                  <a:pt x="2" y="120"/>
                </a:cubicBezTo>
                <a:lnTo>
                  <a:pt x="0" y="114"/>
                </a:lnTo>
                <a:lnTo>
                  <a:pt x="0" y="658"/>
                </a:lnTo>
                <a:lnTo>
                  <a:pt x="2" y="665"/>
                </a:lnTo>
                <a:cubicBezTo>
                  <a:pt x="2" y="731"/>
                  <a:pt x="56" y="785"/>
                  <a:pt x="122" y="785"/>
                </a:cubicBezTo>
                <a:lnTo>
                  <a:pt x="128" y="786"/>
                </a:lnTo>
                <a:close/>
              </a:path>
            </a:pathLst>
          </a:custGeom>
          <a:noFill/>
          <a:ln w="14288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E"/>
          </a:p>
        </p:txBody>
      </p:sp>
      <p:sp>
        <p:nvSpPr>
          <p:cNvPr id="342" name="Rectangle 144">
            <a:extLst>
              <a:ext uri="{FF2B5EF4-FFF2-40B4-BE49-F238E27FC236}">
                <a16:creationId xmlns="" xmlns:a16="http://schemas.microsoft.com/office/drawing/2014/main" id="{6C59D6B5-EF2A-903A-A937-611E30B2FE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99210" y="1642833"/>
            <a:ext cx="1074738" cy="18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Personalization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43" name="Freeform 145">
            <a:extLst>
              <a:ext uri="{FF2B5EF4-FFF2-40B4-BE49-F238E27FC236}">
                <a16:creationId xmlns="" xmlns:a16="http://schemas.microsoft.com/office/drawing/2014/main" id="{EAD46E3A-7215-5882-A755-B40A6F7EC5E8}"/>
              </a:ext>
            </a:extLst>
          </p:cNvPr>
          <p:cNvSpPr>
            <a:spLocks/>
          </p:cNvSpPr>
          <p:nvPr/>
        </p:nvSpPr>
        <p:spPr bwMode="auto">
          <a:xfrm>
            <a:off x="6770460" y="2925076"/>
            <a:ext cx="5192713" cy="688975"/>
          </a:xfrm>
          <a:custGeom>
            <a:avLst/>
            <a:gdLst>
              <a:gd name="T0" fmla="*/ 114 w 11522"/>
              <a:gd name="T1" fmla="*/ 1522 h 1529"/>
              <a:gd name="T2" fmla="*/ 11394 w 11522"/>
              <a:gd name="T3" fmla="*/ 1522 h 1529"/>
              <a:gd name="T4" fmla="*/ 11400 w 11522"/>
              <a:gd name="T5" fmla="*/ 1529 h 1529"/>
              <a:gd name="T6" fmla="*/ 11520 w 11522"/>
              <a:gd name="T7" fmla="*/ 1409 h 1529"/>
              <a:gd name="T8" fmla="*/ 11520 w 11522"/>
              <a:gd name="T9" fmla="*/ 1409 h 1529"/>
              <a:gd name="T10" fmla="*/ 11522 w 11522"/>
              <a:gd name="T11" fmla="*/ 1410 h 1529"/>
              <a:gd name="T12" fmla="*/ 11522 w 11522"/>
              <a:gd name="T13" fmla="*/ 114 h 1529"/>
              <a:gd name="T14" fmla="*/ 11520 w 11522"/>
              <a:gd name="T15" fmla="*/ 120 h 1529"/>
              <a:gd name="T16" fmla="*/ 11400 w 11522"/>
              <a:gd name="T17" fmla="*/ 0 h 1529"/>
              <a:gd name="T18" fmla="*/ 11394 w 11522"/>
              <a:gd name="T19" fmla="*/ 2 h 1529"/>
              <a:gd name="T20" fmla="*/ 114 w 11522"/>
              <a:gd name="T21" fmla="*/ 2 h 1529"/>
              <a:gd name="T22" fmla="*/ 120 w 11522"/>
              <a:gd name="T23" fmla="*/ 0 h 1529"/>
              <a:gd name="T24" fmla="*/ 0 w 11522"/>
              <a:gd name="T25" fmla="*/ 120 h 1529"/>
              <a:gd name="T26" fmla="*/ 2 w 11522"/>
              <a:gd name="T27" fmla="*/ 114 h 1529"/>
              <a:gd name="T28" fmla="*/ 2 w 11522"/>
              <a:gd name="T29" fmla="*/ 1410 h 1529"/>
              <a:gd name="T30" fmla="*/ 0 w 11522"/>
              <a:gd name="T31" fmla="*/ 1409 h 1529"/>
              <a:gd name="T32" fmla="*/ 120 w 11522"/>
              <a:gd name="T33" fmla="*/ 1529 h 1529"/>
              <a:gd name="T34" fmla="*/ 114 w 11522"/>
              <a:gd name="T35" fmla="*/ 1522 h 15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1522" h="1529">
                <a:moveTo>
                  <a:pt x="114" y="1522"/>
                </a:moveTo>
                <a:lnTo>
                  <a:pt x="11394" y="1522"/>
                </a:lnTo>
                <a:lnTo>
                  <a:pt x="11400" y="1529"/>
                </a:lnTo>
                <a:cubicBezTo>
                  <a:pt x="11467" y="1529"/>
                  <a:pt x="11520" y="1476"/>
                  <a:pt x="11520" y="1409"/>
                </a:cubicBezTo>
                <a:cubicBezTo>
                  <a:pt x="11520" y="1409"/>
                  <a:pt x="11520" y="1409"/>
                  <a:pt x="11520" y="1409"/>
                </a:cubicBezTo>
                <a:lnTo>
                  <a:pt x="11522" y="1410"/>
                </a:lnTo>
                <a:lnTo>
                  <a:pt x="11522" y="114"/>
                </a:lnTo>
                <a:lnTo>
                  <a:pt x="11520" y="120"/>
                </a:lnTo>
                <a:cubicBezTo>
                  <a:pt x="11520" y="54"/>
                  <a:pt x="11467" y="0"/>
                  <a:pt x="11400" y="0"/>
                </a:cubicBezTo>
                <a:lnTo>
                  <a:pt x="11394" y="2"/>
                </a:lnTo>
                <a:lnTo>
                  <a:pt x="114" y="2"/>
                </a:lnTo>
                <a:lnTo>
                  <a:pt x="120" y="0"/>
                </a:lnTo>
                <a:cubicBezTo>
                  <a:pt x="54" y="0"/>
                  <a:pt x="0" y="54"/>
                  <a:pt x="0" y="120"/>
                </a:cubicBezTo>
                <a:lnTo>
                  <a:pt x="2" y="114"/>
                </a:lnTo>
                <a:lnTo>
                  <a:pt x="2" y="1410"/>
                </a:lnTo>
                <a:lnTo>
                  <a:pt x="0" y="1409"/>
                </a:lnTo>
                <a:cubicBezTo>
                  <a:pt x="0" y="1476"/>
                  <a:pt x="54" y="1529"/>
                  <a:pt x="120" y="1529"/>
                </a:cubicBezTo>
                <a:lnTo>
                  <a:pt x="114" y="1522"/>
                </a:lnTo>
                <a:close/>
              </a:path>
            </a:pathLst>
          </a:custGeom>
          <a:solidFill>
            <a:schemeClr val="accent6">
              <a:lumMod val="75000"/>
            </a:schemeClr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E"/>
          </a:p>
        </p:txBody>
      </p:sp>
      <p:sp>
        <p:nvSpPr>
          <p:cNvPr id="344" name="Freeform 146">
            <a:extLst>
              <a:ext uri="{FF2B5EF4-FFF2-40B4-BE49-F238E27FC236}">
                <a16:creationId xmlns="" xmlns:a16="http://schemas.microsoft.com/office/drawing/2014/main" id="{52D8DA82-6E57-8023-278B-494D11F306E1}"/>
              </a:ext>
            </a:extLst>
          </p:cNvPr>
          <p:cNvSpPr>
            <a:spLocks/>
          </p:cNvSpPr>
          <p:nvPr/>
        </p:nvSpPr>
        <p:spPr bwMode="auto">
          <a:xfrm>
            <a:off x="6770460" y="2925076"/>
            <a:ext cx="5192713" cy="688975"/>
          </a:xfrm>
          <a:custGeom>
            <a:avLst/>
            <a:gdLst>
              <a:gd name="T0" fmla="*/ 114 w 11522"/>
              <a:gd name="T1" fmla="*/ 1522 h 1529"/>
              <a:gd name="T2" fmla="*/ 11394 w 11522"/>
              <a:gd name="T3" fmla="*/ 1522 h 1529"/>
              <a:gd name="T4" fmla="*/ 11400 w 11522"/>
              <a:gd name="T5" fmla="*/ 1529 h 1529"/>
              <a:gd name="T6" fmla="*/ 11520 w 11522"/>
              <a:gd name="T7" fmla="*/ 1409 h 1529"/>
              <a:gd name="T8" fmla="*/ 11520 w 11522"/>
              <a:gd name="T9" fmla="*/ 1409 h 1529"/>
              <a:gd name="T10" fmla="*/ 11522 w 11522"/>
              <a:gd name="T11" fmla="*/ 1410 h 1529"/>
              <a:gd name="T12" fmla="*/ 11522 w 11522"/>
              <a:gd name="T13" fmla="*/ 114 h 1529"/>
              <a:gd name="T14" fmla="*/ 11520 w 11522"/>
              <a:gd name="T15" fmla="*/ 120 h 1529"/>
              <a:gd name="T16" fmla="*/ 11400 w 11522"/>
              <a:gd name="T17" fmla="*/ 0 h 1529"/>
              <a:gd name="T18" fmla="*/ 11394 w 11522"/>
              <a:gd name="T19" fmla="*/ 2 h 1529"/>
              <a:gd name="T20" fmla="*/ 114 w 11522"/>
              <a:gd name="T21" fmla="*/ 2 h 1529"/>
              <a:gd name="T22" fmla="*/ 120 w 11522"/>
              <a:gd name="T23" fmla="*/ 0 h 1529"/>
              <a:gd name="T24" fmla="*/ 0 w 11522"/>
              <a:gd name="T25" fmla="*/ 120 h 1529"/>
              <a:gd name="T26" fmla="*/ 2 w 11522"/>
              <a:gd name="T27" fmla="*/ 114 h 1529"/>
              <a:gd name="T28" fmla="*/ 2 w 11522"/>
              <a:gd name="T29" fmla="*/ 1410 h 1529"/>
              <a:gd name="T30" fmla="*/ 0 w 11522"/>
              <a:gd name="T31" fmla="*/ 1409 h 1529"/>
              <a:gd name="T32" fmla="*/ 120 w 11522"/>
              <a:gd name="T33" fmla="*/ 1529 h 1529"/>
              <a:gd name="T34" fmla="*/ 114 w 11522"/>
              <a:gd name="T35" fmla="*/ 1522 h 15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1522" h="1529">
                <a:moveTo>
                  <a:pt x="114" y="1522"/>
                </a:moveTo>
                <a:lnTo>
                  <a:pt x="11394" y="1522"/>
                </a:lnTo>
                <a:lnTo>
                  <a:pt x="11400" y="1529"/>
                </a:lnTo>
                <a:cubicBezTo>
                  <a:pt x="11467" y="1529"/>
                  <a:pt x="11520" y="1476"/>
                  <a:pt x="11520" y="1409"/>
                </a:cubicBezTo>
                <a:cubicBezTo>
                  <a:pt x="11520" y="1409"/>
                  <a:pt x="11520" y="1409"/>
                  <a:pt x="11520" y="1409"/>
                </a:cubicBezTo>
                <a:lnTo>
                  <a:pt x="11522" y="1410"/>
                </a:lnTo>
                <a:lnTo>
                  <a:pt x="11522" y="114"/>
                </a:lnTo>
                <a:lnTo>
                  <a:pt x="11520" y="120"/>
                </a:lnTo>
                <a:cubicBezTo>
                  <a:pt x="11520" y="54"/>
                  <a:pt x="11467" y="0"/>
                  <a:pt x="11400" y="0"/>
                </a:cubicBezTo>
                <a:lnTo>
                  <a:pt x="11394" y="2"/>
                </a:lnTo>
                <a:lnTo>
                  <a:pt x="114" y="2"/>
                </a:lnTo>
                <a:lnTo>
                  <a:pt x="120" y="0"/>
                </a:lnTo>
                <a:cubicBezTo>
                  <a:pt x="54" y="0"/>
                  <a:pt x="0" y="54"/>
                  <a:pt x="0" y="120"/>
                </a:cubicBezTo>
                <a:lnTo>
                  <a:pt x="2" y="114"/>
                </a:lnTo>
                <a:lnTo>
                  <a:pt x="2" y="1410"/>
                </a:lnTo>
                <a:lnTo>
                  <a:pt x="0" y="1409"/>
                </a:lnTo>
                <a:cubicBezTo>
                  <a:pt x="0" y="1476"/>
                  <a:pt x="54" y="1529"/>
                  <a:pt x="120" y="1529"/>
                </a:cubicBezTo>
                <a:lnTo>
                  <a:pt x="114" y="1522"/>
                </a:lnTo>
                <a:close/>
              </a:path>
            </a:pathLst>
          </a:custGeom>
          <a:noFill/>
          <a:ln w="14288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E"/>
          </a:p>
        </p:txBody>
      </p:sp>
      <p:sp>
        <p:nvSpPr>
          <p:cNvPr id="345" name="Rectangle 147">
            <a:extLst>
              <a:ext uri="{FF2B5EF4-FFF2-40B4-BE49-F238E27FC236}">
                <a16:creationId xmlns="" xmlns:a16="http://schemas.microsoft.com/office/drawing/2014/main" id="{CD79F62E-39CF-9DAB-1FE1-EE05E96DD6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45285" y="2947301"/>
            <a:ext cx="346075" cy="18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QoS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46" name="Rectangle 148">
            <a:extLst>
              <a:ext uri="{FF2B5EF4-FFF2-40B4-BE49-F238E27FC236}">
                <a16:creationId xmlns="" xmlns:a16="http://schemas.microsoft.com/office/drawing/2014/main" id="{3BD0F1B9-6C2A-91FD-4D8E-0F6A65DE61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11985" y="2947301"/>
            <a:ext cx="107950" cy="18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-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47" name="Rectangle 149">
            <a:extLst>
              <a:ext uri="{FF2B5EF4-FFF2-40B4-BE49-F238E27FC236}">
                <a16:creationId xmlns="" xmlns:a16="http://schemas.microsoft.com/office/drawing/2014/main" id="{656130FC-12EA-B9F6-CC7A-93973AF0F0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62785" y="2947301"/>
            <a:ext cx="1441450" cy="18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based Traffic Control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48" name="Freeform 150">
            <a:extLst>
              <a:ext uri="{FF2B5EF4-FFF2-40B4-BE49-F238E27FC236}">
                <a16:creationId xmlns="" xmlns:a16="http://schemas.microsoft.com/office/drawing/2014/main" id="{389E3AE2-987B-0A99-8800-1AC71599ABEE}"/>
              </a:ext>
            </a:extLst>
          </p:cNvPr>
          <p:cNvSpPr>
            <a:spLocks/>
          </p:cNvSpPr>
          <p:nvPr/>
        </p:nvSpPr>
        <p:spPr bwMode="auto">
          <a:xfrm>
            <a:off x="10339160" y="3193364"/>
            <a:ext cx="1436688" cy="327025"/>
          </a:xfrm>
          <a:custGeom>
            <a:avLst/>
            <a:gdLst>
              <a:gd name="T0" fmla="*/ 114 w 3186"/>
              <a:gd name="T1" fmla="*/ 720 h 726"/>
              <a:gd name="T2" fmla="*/ 3058 w 3186"/>
              <a:gd name="T3" fmla="*/ 720 h 726"/>
              <a:gd name="T4" fmla="*/ 3060 w 3186"/>
              <a:gd name="T5" fmla="*/ 726 h 726"/>
              <a:gd name="T6" fmla="*/ 3180 w 3186"/>
              <a:gd name="T7" fmla="*/ 606 h 726"/>
              <a:gd name="T8" fmla="*/ 3180 w 3186"/>
              <a:gd name="T9" fmla="*/ 606 h 726"/>
              <a:gd name="T10" fmla="*/ 3186 w 3186"/>
              <a:gd name="T11" fmla="*/ 608 h 726"/>
              <a:gd name="T12" fmla="*/ 3186 w 3186"/>
              <a:gd name="T13" fmla="*/ 128 h 726"/>
              <a:gd name="T14" fmla="*/ 3180 w 3186"/>
              <a:gd name="T15" fmla="*/ 126 h 726"/>
              <a:gd name="T16" fmla="*/ 3060 w 3186"/>
              <a:gd name="T17" fmla="*/ 6 h 726"/>
              <a:gd name="T18" fmla="*/ 3058 w 3186"/>
              <a:gd name="T19" fmla="*/ 0 h 726"/>
              <a:gd name="T20" fmla="*/ 114 w 3186"/>
              <a:gd name="T21" fmla="*/ 0 h 726"/>
              <a:gd name="T22" fmla="*/ 120 w 3186"/>
              <a:gd name="T23" fmla="*/ 6 h 726"/>
              <a:gd name="T24" fmla="*/ 0 w 3186"/>
              <a:gd name="T25" fmla="*/ 126 h 726"/>
              <a:gd name="T26" fmla="*/ 2 w 3186"/>
              <a:gd name="T27" fmla="*/ 128 h 726"/>
              <a:gd name="T28" fmla="*/ 2 w 3186"/>
              <a:gd name="T29" fmla="*/ 608 h 726"/>
              <a:gd name="T30" fmla="*/ 0 w 3186"/>
              <a:gd name="T31" fmla="*/ 606 h 726"/>
              <a:gd name="T32" fmla="*/ 120 w 3186"/>
              <a:gd name="T33" fmla="*/ 726 h 726"/>
              <a:gd name="T34" fmla="*/ 114 w 3186"/>
              <a:gd name="T35" fmla="*/ 720 h 7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3186" h="726">
                <a:moveTo>
                  <a:pt x="114" y="720"/>
                </a:moveTo>
                <a:lnTo>
                  <a:pt x="3058" y="720"/>
                </a:lnTo>
                <a:lnTo>
                  <a:pt x="3060" y="726"/>
                </a:lnTo>
                <a:cubicBezTo>
                  <a:pt x="3127" y="726"/>
                  <a:pt x="3180" y="673"/>
                  <a:pt x="3180" y="606"/>
                </a:cubicBezTo>
                <a:cubicBezTo>
                  <a:pt x="3180" y="606"/>
                  <a:pt x="3180" y="606"/>
                  <a:pt x="3180" y="606"/>
                </a:cubicBezTo>
                <a:lnTo>
                  <a:pt x="3186" y="608"/>
                </a:lnTo>
                <a:lnTo>
                  <a:pt x="3186" y="128"/>
                </a:lnTo>
                <a:lnTo>
                  <a:pt x="3180" y="126"/>
                </a:lnTo>
                <a:cubicBezTo>
                  <a:pt x="3180" y="60"/>
                  <a:pt x="3127" y="6"/>
                  <a:pt x="3060" y="6"/>
                </a:cubicBezTo>
                <a:lnTo>
                  <a:pt x="3058" y="0"/>
                </a:lnTo>
                <a:lnTo>
                  <a:pt x="114" y="0"/>
                </a:lnTo>
                <a:lnTo>
                  <a:pt x="120" y="6"/>
                </a:lnTo>
                <a:cubicBezTo>
                  <a:pt x="54" y="6"/>
                  <a:pt x="0" y="60"/>
                  <a:pt x="0" y="126"/>
                </a:cubicBezTo>
                <a:lnTo>
                  <a:pt x="2" y="128"/>
                </a:lnTo>
                <a:lnTo>
                  <a:pt x="2" y="608"/>
                </a:lnTo>
                <a:lnTo>
                  <a:pt x="0" y="606"/>
                </a:lnTo>
                <a:cubicBezTo>
                  <a:pt x="0" y="673"/>
                  <a:pt x="54" y="726"/>
                  <a:pt x="120" y="726"/>
                </a:cubicBezTo>
                <a:lnTo>
                  <a:pt x="114" y="720"/>
                </a:lnTo>
                <a:close/>
              </a:path>
            </a:pathLst>
          </a:custGeom>
          <a:solidFill>
            <a:srgbClr val="EA700D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E"/>
          </a:p>
        </p:txBody>
      </p:sp>
      <p:sp>
        <p:nvSpPr>
          <p:cNvPr id="349" name="Freeform 151">
            <a:extLst>
              <a:ext uri="{FF2B5EF4-FFF2-40B4-BE49-F238E27FC236}">
                <a16:creationId xmlns="" xmlns:a16="http://schemas.microsoft.com/office/drawing/2014/main" id="{C8BC20EF-9CF5-859B-E982-1B422D53ED2B}"/>
              </a:ext>
            </a:extLst>
          </p:cNvPr>
          <p:cNvSpPr>
            <a:spLocks/>
          </p:cNvSpPr>
          <p:nvPr/>
        </p:nvSpPr>
        <p:spPr bwMode="auto">
          <a:xfrm>
            <a:off x="10339160" y="3193364"/>
            <a:ext cx="1436688" cy="327025"/>
          </a:xfrm>
          <a:custGeom>
            <a:avLst/>
            <a:gdLst>
              <a:gd name="T0" fmla="*/ 114 w 3186"/>
              <a:gd name="T1" fmla="*/ 720 h 726"/>
              <a:gd name="T2" fmla="*/ 3058 w 3186"/>
              <a:gd name="T3" fmla="*/ 720 h 726"/>
              <a:gd name="T4" fmla="*/ 3060 w 3186"/>
              <a:gd name="T5" fmla="*/ 726 h 726"/>
              <a:gd name="T6" fmla="*/ 3180 w 3186"/>
              <a:gd name="T7" fmla="*/ 606 h 726"/>
              <a:gd name="T8" fmla="*/ 3180 w 3186"/>
              <a:gd name="T9" fmla="*/ 606 h 726"/>
              <a:gd name="T10" fmla="*/ 3186 w 3186"/>
              <a:gd name="T11" fmla="*/ 608 h 726"/>
              <a:gd name="T12" fmla="*/ 3186 w 3186"/>
              <a:gd name="T13" fmla="*/ 128 h 726"/>
              <a:gd name="T14" fmla="*/ 3180 w 3186"/>
              <a:gd name="T15" fmla="*/ 126 h 726"/>
              <a:gd name="T16" fmla="*/ 3060 w 3186"/>
              <a:gd name="T17" fmla="*/ 6 h 726"/>
              <a:gd name="T18" fmla="*/ 3058 w 3186"/>
              <a:gd name="T19" fmla="*/ 0 h 726"/>
              <a:gd name="T20" fmla="*/ 114 w 3186"/>
              <a:gd name="T21" fmla="*/ 0 h 726"/>
              <a:gd name="T22" fmla="*/ 120 w 3186"/>
              <a:gd name="T23" fmla="*/ 6 h 726"/>
              <a:gd name="T24" fmla="*/ 0 w 3186"/>
              <a:gd name="T25" fmla="*/ 126 h 726"/>
              <a:gd name="T26" fmla="*/ 2 w 3186"/>
              <a:gd name="T27" fmla="*/ 128 h 726"/>
              <a:gd name="T28" fmla="*/ 2 w 3186"/>
              <a:gd name="T29" fmla="*/ 608 h 726"/>
              <a:gd name="T30" fmla="*/ 0 w 3186"/>
              <a:gd name="T31" fmla="*/ 606 h 726"/>
              <a:gd name="T32" fmla="*/ 120 w 3186"/>
              <a:gd name="T33" fmla="*/ 726 h 726"/>
              <a:gd name="T34" fmla="*/ 114 w 3186"/>
              <a:gd name="T35" fmla="*/ 720 h 7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3186" h="726">
                <a:moveTo>
                  <a:pt x="114" y="720"/>
                </a:moveTo>
                <a:lnTo>
                  <a:pt x="3058" y="720"/>
                </a:lnTo>
                <a:lnTo>
                  <a:pt x="3060" y="726"/>
                </a:lnTo>
                <a:cubicBezTo>
                  <a:pt x="3127" y="726"/>
                  <a:pt x="3180" y="673"/>
                  <a:pt x="3180" y="606"/>
                </a:cubicBezTo>
                <a:cubicBezTo>
                  <a:pt x="3180" y="606"/>
                  <a:pt x="3180" y="606"/>
                  <a:pt x="3180" y="606"/>
                </a:cubicBezTo>
                <a:lnTo>
                  <a:pt x="3186" y="608"/>
                </a:lnTo>
                <a:lnTo>
                  <a:pt x="3186" y="128"/>
                </a:lnTo>
                <a:lnTo>
                  <a:pt x="3180" y="126"/>
                </a:lnTo>
                <a:cubicBezTo>
                  <a:pt x="3180" y="60"/>
                  <a:pt x="3127" y="6"/>
                  <a:pt x="3060" y="6"/>
                </a:cubicBezTo>
                <a:lnTo>
                  <a:pt x="3058" y="0"/>
                </a:lnTo>
                <a:lnTo>
                  <a:pt x="114" y="0"/>
                </a:lnTo>
                <a:lnTo>
                  <a:pt x="120" y="6"/>
                </a:lnTo>
                <a:cubicBezTo>
                  <a:pt x="54" y="6"/>
                  <a:pt x="0" y="60"/>
                  <a:pt x="0" y="126"/>
                </a:cubicBezTo>
                <a:lnTo>
                  <a:pt x="2" y="128"/>
                </a:lnTo>
                <a:lnTo>
                  <a:pt x="2" y="608"/>
                </a:lnTo>
                <a:lnTo>
                  <a:pt x="0" y="606"/>
                </a:lnTo>
                <a:cubicBezTo>
                  <a:pt x="0" y="673"/>
                  <a:pt x="54" y="726"/>
                  <a:pt x="120" y="726"/>
                </a:cubicBezTo>
                <a:lnTo>
                  <a:pt x="114" y="720"/>
                </a:lnTo>
                <a:close/>
              </a:path>
            </a:pathLst>
          </a:custGeom>
          <a:noFill/>
          <a:ln w="14288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E"/>
          </a:p>
        </p:txBody>
      </p:sp>
      <p:sp>
        <p:nvSpPr>
          <p:cNvPr id="350" name="Rectangle 152">
            <a:extLst>
              <a:ext uri="{FF2B5EF4-FFF2-40B4-BE49-F238E27FC236}">
                <a16:creationId xmlns="" xmlns:a16="http://schemas.microsoft.com/office/drawing/2014/main" id="{50C594B2-5E8E-01B0-C326-131977BD5F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09060" y="3279089"/>
            <a:ext cx="522579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>
              <a:buClrTx/>
            </a:pPr>
            <a:r>
              <a:rPr lang="en-US" altLang="en-US" sz="1000" b="1" dirty="0">
                <a:solidFill>
                  <a:srgbClr val="000000"/>
                </a:solidFill>
              </a:rPr>
              <a:t>µMPTCP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51" name="Freeform 153">
            <a:extLst>
              <a:ext uri="{FF2B5EF4-FFF2-40B4-BE49-F238E27FC236}">
                <a16:creationId xmlns="" xmlns:a16="http://schemas.microsoft.com/office/drawing/2014/main" id="{F59C9F5E-0D5F-7F5C-1A23-33C39FC39FF1}"/>
              </a:ext>
            </a:extLst>
          </p:cNvPr>
          <p:cNvSpPr>
            <a:spLocks/>
          </p:cNvSpPr>
          <p:nvPr/>
        </p:nvSpPr>
        <p:spPr bwMode="auto">
          <a:xfrm>
            <a:off x="6919685" y="3193364"/>
            <a:ext cx="1431925" cy="327025"/>
          </a:xfrm>
          <a:custGeom>
            <a:avLst/>
            <a:gdLst>
              <a:gd name="T0" fmla="*/ 120 w 3180"/>
              <a:gd name="T1" fmla="*/ 720 h 726"/>
              <a:gd name="T2" fmla="*/ 3064 w 3180"/>
              <a:gd name="T3" fmla="*/ 720 h 726"/>
              <a:gd name="T4" fmla="*/ 3060 w 3180"/>
              <a:gd name="T5" fmla="*/ 726 h 726"/>
              <a:gd name="T6" fmla="*/ 3180 w 3180"/>
              <a:gd name="T7" fmla="*/ 606 h 726"/>
              <a:gd name="T8" fmla="*/ 3180 w 3180"/>
              <a:gd name="T9" fmla="*/ 606 h 726"/>
              <a:gd name="T10" fmla="*/ 3176 w 3180"/>
              <a:gd name="T11" fmla="*/ 608 h 726"/>
              <a:gd name="T12" fmla="*/ 3176 w 3180"/>
              <a:gd name="T13" fmla="*/ 128 h 726"/>
              <a:gd name="T14" fmla="*/ 3180 w 3180"/>
              <a:gd name="T15" fmla="*/ 126 h 726"/>
              <a:gd name="T16" fmla="*/ 3060 w 3180"/>
              <a:gd name="T17" fmla="*/ 6 h 726"/>
              <a:gd name="T18" fmla="*/ 3064 w 3180"/>
              <a:gd name="T19" fmla="*/ 0 h 726"/>
              <a:gd name="T20" fmla="*/ 120 w 3180"/>
              <a:gd name="T21" fmla="*/ 0 h 726"/>
              <a:gd name="T22" fmla="*/ 120 w 3180"/>
              <a:gd name="T23" fmla="*/ 6 h 726"/>
              <a:gd name="T24" fmla="*/ 0 w 3180"/>
              <a:gd name="T25" fmla="*/ 126 h 726"/>
              <a:gd name="T26" fmla="*/ 8 w 3180"/>
              <a:gd name="T27" fmla="*/ 128 h 726"/>
              <a:gd name="T28" fmla="*/ 8 w 3180"/>
              <a:gd name="T29" fmla="*/ 608 h 726"/>
              <a:gd name="T30" fmla="*/ 0 w 3180"/>
              <a:gd name="T31" fmla="*/ 606 h 726"/>
              <a:gd name="T32" fmla="*/ 120 w 3180"/>
              <a:gd name="T33" fmla="*/ 726 h 726"/>
              <a:gd name="T34" fmla="*/ 120 w 3180"/>
              <a:gd name="T35" fmla="*/ 720 h 7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3180" h="726">
                <a:moveTo>
                  <a:pt x="120" y="720"/>
                </a:moveTo>
                <a:lnTo>
                  <a:pt x="3064" y="720"/>
                </a:lnTo>
                <a:lnTo>
                  <a:pt x="3060" y="726"/>
                </a:lnTo>
                <a:cubicBezTo>
                  <a:pt x="3127" y="726"/>
                  <a:pt x="3180" y="673"/>
                  <a:pt x="3180" y="606"/>
                </a:cubicBezTo>
                <a:cubicBezTo>
                  <a:pt x="3180" y="606"/>
                  <a:pt x="3180" y="606"/>
                  <a:pt x="3180" y="606"/>
                </a:cubicBezTo>
                <a:lnTo>
                  <a:pt x="3176" y="608"/>
                </a:lnTo>
                <a:lnTo>
                  <a:pt x="3176" y="128"/>
                </a:lnTo>
                <a:lnTo>
                  <a:pt x="3180" y="126"/>
                </a:lnTo>
                <a:cubicBezTo>
                  <a:pt x="3180" y="60"/>
                  <a:pt x="3127" y="6"/>
                  <a:pt x="3060" y="6"/>
                </a:cubicBezTo>
                <a:lnTo>
                  <a:pt x="3064" y="0"/>
                </a:lnTo>
                <a:lnTo>
                  <a:pt x="120" y="0"/>
                </a:lnTo>
                <a:lnTo>
                  <a:pt x="120" y="6"/>
                </a:lnTo>
                <a:cubicBezTo>
                  <a:pt x="54" y="6"/>
                  <a:pt x="0" y="60"/>
                  <a:pt x="0" y="126"/>
                </a:cubicBezTo>
                <a:lnTo>
                  <a:pt x="8" y="128"/>
                </a:lnTo>
                <a:lnTo>
                  <a:pt x="8" y="608"/>
                </a:lnTo>
                <a:lnTo>
                  <a:pt x="0" y="606"/>
                </a:lnTo>
                <a:cubicBezTo>
                  <a:pt x="0" y="673"/>
                  <a:pt x="54" y="726"/>
                  <a:pt x="120" y="726"/>
                </a:cubicBezTo>
                <a:lnTo>
                  <a:pt x="120" y="720"/>
                </a:lnTo>
                <a:close/>
              </a:path>
            </a:pathLst>
          </a:custGeom>
          <a:solidFill>
            <a:srgbClr val="EA700D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E"/>
          </a:p>
        </p:txBody>
      </p:sp>
      <p:sp>
        <p:nvSpPr>
          <p:cNvPr id="352" name="Freeform 154">
            <a:extLst>
              <a:ext uri="{FF2B5EF4-FFF2-40B4-BE49-F238E27FC236}">
                <a16:creationId xmlns="" xmlns:a16="http://schemas.microsoft.com/office/drawing/2014/main" id="{BAB9775D-8035-4602-F946-5D8516081F8F}"/>
              </a:ext>
            </a:extLst>
          </p:cNvPr>
          <p:cNvSpPr>
            <a:spLocks/>
          </p:cNvSpPr>
          <p:nvPr/>
        </p:nvSpPr>
        <p:spPr bwMode="auto">
          <a:xfrm>
            <a:off x="6919685" y="3193364"/>
            <a:ext cx="1431925" cy="327025"/>
          </a:xfrm>
          <a:custGeom>
            <a:avLst/>
            <a:gdLst>
              <a:gd name="T0" fmla="*/ 120 w 3180"/>
              <a:gd name="T1" fmla="*/ 720 h 726"/>
              <a:gd name="T2" fmla="*/ 3064 w 3180"/>
              <a:gd name="T3" fmla="*/ 720 h 726"/>
              <a:gd name="T4" fmla="*/ 3060 w 3180"/>
              <a:gd name="T5" fmla="*/ 726 h 726"/>
              <a:gd name="T6" fmla="*/ 3180 w 3180"/>
              <a:gd name="T7" fmla="*/ 606 h 726"/>
              <a:gd name="T8" fmla="*/ 3180 w 3180"/>
              <a:gd name="T9" fmla="*/ 606 h 726"/>
              <a:gd name="T10" fmla="*/ 3176 w 3180"/>
              <a:gd name="T11" fmla="*/ 608 h 726"/>
              <a:gd name="T12" fmla="*/ 3176 w 3180"/>
              <a:gd name="T13" fmla="*/ 128 h 726"/>
              <a:gd name="T14" fmla="*/ 3180 w 3180"/>
              <a:gd name="T15" fmla="*/ 126 h 726"/>
              <a:gd name="T16" fmla="*/ 3060 w 3180"/>
              <a:gd name="T17" fmla="*/ 6 h 726"/>
              <a:gd name="T18" fmla="*/ 3064 w 3180"/>
              <a:gd name="T19" fmla="*/ 0 h 726"/>
              <a:gd name="T20" fmla="*/ 120 w 3180"/>
              <a:gd name="T21" fmla="*/ 0 h 726"/>
              <a:gd name="T22" fmla="*/ 120 w 3180"/>
              <a:gd name="T23" fmla="*/ 6 h 726"/>
              <a:gd name="T24" fmla="*/ 0 w 3180"/>
              <a:gd name="T25" fmla="*/ 126 h 726"/>
              <a:gd name="T26" fmla="*/ 8 w 3180"/>
              <a:gd name="T27" fmla="*/ 128 h 726"/>
              <a:gd name="T28" fmla="*/ 8 w 3180"/>
              <a:gd name="T29" fmla="*/ 608 h 726"/>
              <a:gd name="T30" fmla="*/ 0 w 3180"/>
              <a:gd name="T31" fmla="*/ 606 h 726"/>
              <a:gd name="T32" fmla="*/ 120 w 3180"/>
              <a:gd name="T33" fmla="*/ 726 h 726"/>
              <a:gd name="T34" fmla="*/ 120 w 3180"/>
              <a:gd name="T35" fmla="*/ 720 h 7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3180" h="726">
                <a:moveTo>
                  <a:pt x="120" y="720"/>
                </a:moveTo>
                <a:lnTo>
                  <a:pt x="3064" y="720"/>
                </a:lnTo>
                <a:lnTo>
                  <a:pt x="3060" y="726"/>
                </a:lnTo>
                <a:cubicBezTo>
                  <a:pt x="3127" y="726"/>
                  <a:pt x="3180" y="673"/>
                  <a:pt x="3180" y="606"/>
                </a:cubicBezTo>
                <a:cubicBezTo>
                  <a:pt x="3180" y="606"/>
                  <a:pt x="3180" y="606"/>
                  <a:pt x="3180" y="606"/>
                </a:cubicBezTo>
                <a:lnTo>
                  <a:pt x="3176" y="608"/>
                </a:lnTo>
                <a:lnTo>
                  <a:pt x="3176" y="128"/>
                </a:lnTo>
                <a:lnTo>
                  <a:pt x="3180" y="126"/>
                </a:lnTo>
                <a:cubicBezTo>
                  <a:pt x="3180" y="60"/>
                  <a:pt x="3127" y="6"/>
                  <a:pt x="3060" y="6"/>
                </a:cubicBezTo>
                <a:lnTo>
                  <a:pt x="3064" y="0"/>
                </a:lnTo>
                <a:lnTo>
                  <a:pt x="120" y="0"/>
                </a:lnTo>
                <a:lnTo>
                  <a:pt x="120" y="6"/>
                </a:lnTo>
                <a:cubicBezTo>
                  <a:pt x="54" y="6"/>
                  <a:pt x="0" y="60"/>
                  <a:pt x="0" y="126"/>
                </a:cubicBezTo>
                <a:lnTo>
                  <a:pt x="8" y="128"/>
                </a:lnTo>
                <a:lnTo>
                  <a:pt x="8" y="608"/>
                </a:lnTo>
                <a:lnTo>
                  <a:pt x="0" y="606"/>
                </a:lnTo>
                <a:cubicBezTo>
                  <a:pt x="0" y="673"/>
                  <a:pt x="54" y="726"/>
                  <a:pt x="120" y="726"/>
                </a:cubicBezTo>
                <a:lnTo>
                  <a:pt x="120" y="720"/>
                </a:lnTo>
                <a:close/>
              </a:path>
            </a:pathLst>
          </a:custGeom>
          <a:noFill/>
          <a:ln w="14288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E"/>
          </a:p>
        </p:txBody>
      </p:sp>
      <p:sp>
        <p:nvSpPr>
          <p:cNvPr id="353" name="Rectangle 155">
            <a:extLst>
              <a:ext uri="{FF2B5EF4-FFF2-40B4-BE49-F238E27FC236}">
                <a16:creationId xmlns="" xmlns:a16="http://schemas.microsoft.com/office/drawing/2014/main" id="{51AB30E9-D09A-0D1A-DD6E-E12BE1A569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81623" y="3279089"/>
            <a:ext cx="1046163" cy="18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QoS Monitoring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54" name="Line 156">
            <a:extLst>
              <a:ext uri="{FF2B5EF4-FFF2-40B4-BE49-F238E27FC236}">
                <a16:creationId xmlns="" xmlns:a16="http://schemas.microsoft.com/office/drawing/2014/main" id="{5F2EFE7C-D59F-A0DC-DE87-42391FAF20C4}"/>
              </a:ext>
            </a:extLst>
          </p:cNvPr>
          <p:cNvSpPr>
            <a:spLocks noChangeShapeType="1"/>
          </p:cNvSpPr>
          <p:nvPr/>
        </p:nvSpPr>
        <p:spPr bwMode="auto">
          <a:xfrm>
            <a:off x="8948510" y="3344176"/>
            <a:ext cx="346075" cy="0"/>
          </a:xfrm>
          <a:prstGeom prst="line">
            <a:avLst/>
          </a:prstGeom>
          <a:noFill/>
          <a:ln w="14288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E"/>
          </a:p>
        </p:txBody>
      </p:sp>
      <p:sp>
        <p:nvSpPr>
          <p:cNvPr id="355" name="Freeform 157">
            <a:extLst>
              <a:ext uri="{FF2B5EF4-FFF2-40B4-BE49-F238E27FC236}">
                <a16:creationId xmlns="" xmlns:a16="http://schemas.microsoft.com/office/drawing/2014/main" id="{A545998A-F8A8-22EF-A7FB-22BED29174E5}"/>
              </a:ext>
            </a:extLst>
          </p:cNvPr>
          <p:cNvSpPr>
            <a:spLocks/>
          </p:cNvSpPr>
          <p:nvPr/>
        </p:nvSpPr>
        <p:spPr bwMode="auto">
          <a:xfrm>
            <a:off x="8826273" y="3301314"/>
            <a:ext cx="130175" cy="85725"/>
          </a:xfrm>
          <a:custGeom>
            <a:avLst/>
            <a:gdLst>
              <a:gd name="T0" fmla="*/ 82 w 82"/>
              <a:gd name="T1" fmla="*/ 54 h 54"/>
              <a:gd name="T2" fmla="*/ 0 w 82"/>
              <a:gd name="T3" fmla="*/ 27 h 54"/>
              <a:gd name="T4" fmla="*/ 82 w 82"/>
              <a:gd name="T5" fmla="*/ 0 h 54"/>
              <a:gd name="T6" fmla="*/ 82 w 82"/>
              <a:gd name="T7" fmla="*/ 54 h 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82" h="54">
                <a:moveTo>
                  <a:pt x="82" y="54"/>
                </a:moveTo>
                <a:lnTo>
                  <a:pt x="0" y="27"/>
                </a:lnTo>
                <a:lnTo>
                  <a:pt x="82" y="0"/>
                </a:lnTo>
                <a:lnTo>
                  <a:pt x="82" y="54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E"/>
          </a:p>
        </p:txBody>
      </p:sp>
      <p:sp>
        <p:nvSpPr>
          <p:cNvPr id="356" name="Freeform 158">
            <a:extLst>
              <a:ext uri="{FF2B5EF4-FFF2-40B4-BE49-F238E27FC236}">
                <a16:creationId xmlns="" xmlns:a16="http://schemas.microsoft.com/office/drawing/2014/main" id="{4E5A1595-F26A-FEBB-93BF-FDE910851A9E}"/>
              </a:ext>
            </a:extLst>
          </p:cNvPr>
          <p:cNvSpPr>
            <a:spLocks/>
          </p:cNvSpPr>
          <p:nvPr/>
        </p:nvSpPr>
        <p:spPr bwMode="auto">
          <a:xfrm>
            <a:off x="9288235" y="3301314"/>
            <a:ext cx="130175" cy="85725"/>
          </a:xfrm>
          <a:custGeom>
            <a:avLst/>
            <a:gdLst>
              <a:gd name="T0" fmla="*/ 0 w 82"/>
              <a:gd name="T1" fmla="*/ 0 h 54"/>
              <a:gd name="T2" fmla="*/ 82 w 82"/>
              <a:gd name="T3" fmla="*/ 27 h 54"/>
              <a:gd name="T4" fmla="*/ 0 w 82"/>
              <a:gd name="T5" fmla="*/ 54 h 54"/>
              <a:gd name="T6" fmla="*/ 0 w 82"/>
              <a:gd name="T7" fmla="*/ 0 h 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82" h="54">
                <a:moveTo>
                  <a:pt x="0" y="0"/>
                </a:moveTo>
                <a:lnTo>
                  <a:pt x="82" y="27"/>
                </a:lnTo>
                <a:lnTo>
                  <a:pt x="0" y="54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E"/>
          </a:p>
        </p:txBody>
      </p:sp>
      <p:sp>
        <p:nvSpPr>
          <p:cNvPr id="357" name="Freeform 159">
            <a:extLst>
              <a:ext uri="{FF2B5EF4-FFF2-40B4-BE49-F238E27FC236}">
                <a16:creationId xmlns="" xmlns:a16="http://schemas.microsoft.com/office/drawing/2014/main" id="{5EC3740A-7E6A-8E72-B506-BF6EDE09E3CB}"/>
              </a:ext>
            </a:extLst>
          </p:cNvPr>
          <p:cNvSpPr>
            <a:spLocks/>
          </p:cNvSpPr>
          <p:nvPr/>
        </p:nvSpPr>
        <p:spPr bwMode="auto">
          <a:xfrm>
            <a:off x="8650060" y="3193364"/>
            <a:ext cx="1433513" cy="327025"/>
          </a:xfrm>
          <a:custGeom>
            <a:avLst/>
            <a:gdLst>
              <a:gd name="T0" fmla="*/ 120 w 3180"/>
              <a:gd name="T1" fmla="*/ 720 h 726"/>
              <a:gd name="T2" fmla="*/ 3064 w 3180"/>
              <a:gd name="T3" fmla="*/ 720 h 726"/>
              <a:gd name="T4" fmla="*/ 3060 w 3180"/>
              <a:gd name="T5" fmla="*/ 726 h 726"/>
              <a:gd name="T6" fmla="*/ 3180 w 3180"/>
              <a:gd name="T7" fmla="*/ 606 h 726"/>
              <a:gd name="T8" fmla="*/ 3180 w 3180"/>
              <a:gd name="T9" fmla="*/ 606 h 726"/>
              <a:gd name="T10" fmla="*/ 3176 w 3180"/>
              <a:gd name="T11" fmla="*/ 608 h 726"/>
              <a:gd name="T12" fmla="*/ 3176 w 3180"/>
              <a:gd name="T13" fmla="*/ 128 h 726"/>
              <a:gd name="T14" fmla="*/ 3180 w 3180"/>
              <a:gd name="T15" fmla="*/ 126 h 726"/>
              <a:gd name="T16" fmla="*/ 3060 w 3180"/>
              <a:gd name="T17" fmla="*/ 6 h 726"/>
              <a:gd name="T18" fmla="*/ 3064 w 3180"/>
              <a:gd name="T19" fmla="*/ 0 h 726"/>
              <a:gd name="T20" fmla="*/ 120 w 3180"/>
              <a:gd name="T21" fmla="*/ 0 h 726"/>
              <a:gd name="T22" fmla="*/ 120 w 3180"/>
              <a:gd name="T23" fmla="*/ 6 h 726"/>
              <a:gd name="T24" fmla="*/ 0 w 3180"/>
              <a:gd name="T25" fmla="*/ 126 h 726"/>
              <a:gd name="T26" fmla="*/ 8 w 3180"/>
              <a:gd name="T27" fmla="*/ 128 h 726"/>
              <a:gd name="T28" fmla="*/ 8 w 3180"/>
              <a:gd name="T29" fmla="*/ 608 h 726"/>
              <a:gd name="T30" fmla="*/ 0 w 3180"/>
              <a:gd name="T31" fmla="*/ 606 h 726"/>
              <a:gd name="T32" fmla="*/ 120 w 3180"/>
              <a:gd name="T33" fmla="*/ 726 h 726"/>
              <a:gd name="T34" fmla="*/ 120 w 3180"/>
              <a:gd name="T35" fmla="*/ 720 h 7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3180" h="726">
                <a:moveTo>
                  <a:pt x="120" y="720"/>
                </a:moveTo>
                <a:lnTo>
                  <a:pt x="3064" y="720"/>
                </a:lnTo>
                <a:lnTo>
                  <a:pt x="3060" y="726"/>
                </a:lnTo>
                <a:cubicBezTo>
                  <a:pt x="3127" y="726"/>
                  <a:pt x="3180" y="673"/>
                  <a:pt x="3180" y="606"/>
                </a:cubicBezTo>
                <a:cubicBezTo>
                  <a:pt x="3180" y="606"/>
                  <a:pt x="3180" y="606"/>
                  <a:pt x="3180" y="606"/>
                </a:cubicBezTo>
                <a:lnTo>
                  <a:pt x="3176" y="608"/>
                </a:lnTo>
                <a:lnTo>
                  <a:pt x="3176" y="128"/>
                </a:lnTo>
                <a:lnTo>
                  <a:pt x="3180" y="126"/>
                </a:lnTo>
                <a:cubicBezTo>
                  <a:pt x="3180" y="60"/>
                  <a:pt x="3127" y="6"/>
                  <a:pt x="3060" y="6"/>
                </a:cubicBezTo>
                <a:lnTo>
                  <a:pt x="3064" y="0"/>
                </a:lnTo>
                <a:lnTo>
                  <a:pt x="120" y="0"/>
                </a:lnTo>
                <a:lnTo>
                  <a:pt x="120" y="6"/>
                </a:lnTo>
                <a:cubicBezTo>
                  <a:pt x="54" y="6"/>
                  <a:pt x="0" y="60"/>
                  <a:pt x="0" y="126"/>
                </a:cubicBezTo>
                <a:lnTo>
                  <a:pt x="8" y="128"/>
                </a:lnTo>
                <a:lnTo>
                  <a:pt x="8" y="608"/>
                </a:lnTo>
                <a:lnTo>
                  <a:pt x="0" y="606"/>
                </a:lnTo>
                <a:cubicBezTo>
                  <a:pt x="0" y="673"/>
                  <a:pt x="54" y="726"/>
                  <a:pt x="120" y="726"/>
                </a:cubicBezTo>
                <a:lnTo>
                  <a:pt x="120" y="720"/>
                </a:lnTo>
                <a:close/>
              </a:path>
            </a:pathLst>
          </a:custGeom>
          <a:solidFill>
            <a:srgbClr val="EA700D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E"/>
          </a:p>
        </p:txBody>
      </p:sp>
      <p:sp>
        <p:nvSpPr>
          <p:cNvPr id="358" name="Freeform 160">
            <a:extLst>
              <a:ext uri="{FF2B5EF4-FFF2-40B4-BE49-F238E27FC236}">
                <a16:creationId xmlns="" xmlns:a16="http://schemas.microsoft.com/office/drawing/2014/main" id="{52E6A107-0D41-F16F-8142-40FA3485E8B4}"/>
              </a:ext>
            </a:extLst>
          </p:cNvPr>
          <p:cNvSpPr>
            <a:spLocks/>
          </p:cNvSpPr>
          <p:nvPr/>
        </p:nvSpPr>
        <p:spPr bwMode="auto">
          <a:xfrm>
            <a:off x="8650060" y="3193364"/>
            <a:ext cx="1433513" cy="327025"/>
          </a:xfrm>
          <a:custGeom>
            <a:avLst/>
            <a:gdLst>
              <a:gd name="T0" fmla="*/ 120 w 3180"/>
              <a:gd name="T1" fmla="*/ 720 h 726"/>
              <a:gd name="T2" fmla="*/ 3064 w 3180"/>
              <a:gd name="T3" fmla="*/ 720 h 726"/>
              <a:gd name="T4" fmla="*/ 3060 w 3180"/>
              <a:gd name="T5" fmla="*/ 726 h 726"/>
              <a:gd name="T6" fmla="*/ 3180 w 3180"/>
              <a:gd name="T7" fmla="*/ 606 h 726"/>
              <a:gd name="T8" fmla="*/ 3180 w 3180"/>
              <a:gd name="T9" fmla="*/ 606 h 726"/>
              <a:gd name="T10" fmla="*/ 3176 w 3180"/>
              <a:gd name="T11" fmla="*/ 608 h 726"/>
              <a:gd name="T12" fmla="*/ 3176 w 3180"/>
              <a:gd name="T13" fmla="*/ 128 h 726"/>
              <a:gd name="T14" fmla="*/ 3180 w 3180"/>
              <a:gd name="T15" fmla="*/ 126 h 726"/>
              <a:gd name="T16" fmla="*/ 3060 w 3180"/>
              <a:gd name="T17" fmla="*/ 6 h 726"/>
              <a:gd name="T18" fmla="*/ 3064 w 3180"/>
              <a:gd name="T19" fmla="*/ 0 h 726"/>
              <a:gd name="T20" fmla="*/ 120 w 3180"/>
              <a:gd name="T21" fmla="*/ 0 h 726"/>
              <a:gd name="T22" fmla="*/ 120 w 3180"/>
              <a:gd name="T23" fmla="*/ 6 h 726"/>
              <a:gd name="T24" fmla="*/ 0 w 3180"/>
              <a:gd name="T25" fmla="*/ 126 h 726"/>
              <a:gd name="T26" fmla="*/ 8 w 3180"/>
              <a:gd name="T27" fmla="*/ 128 h 726"/>
              <a:gd name="T28" fmla="*/ 8 w 3180"/>
              <a:gd name="T29" fmla="*/ 608 h 726"/>
              <a:gd name="T30" fmla="*/ 0 w 3180"/>
              <a:gd name="T31" fmla="*/ 606 h 726"/>
              <a:gd name="T32" fmla="*/ 120 w 3180"/>
              <a:gd name="T33" fmla="*/ 726 h 726"/>
              <a:gd name="T34" fmla="*/ 120 w 3180"/>
              <a:gd name="T35" fmla="*/ 720 h 7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3180" h="726">
                <a:moveTo>
                  <a:pt x="120" y="720"/>
                </a:moveTo>
                <a:lnTo>
                  <a:pt x="3064" y="720"/>
                </a:lnTo>
                <a:lnTo>
                  <a:pt x="3060" y="726"/>
                </a:lnTo>
                <a:cubicBezTo>
                  <a:pt x="3127" y="726"/>
                  <a:pt x="3180" y="673"/>
                  <a:pt x="3180" y="606"/>
                </a:cubicBezTo>
                <a:cubicBezTo>
                  <a:pt x="3180" y="606"/>
                  <a:pt x="3180" y="606"/>
                  <a:pt x="3180" y="606"/>
                </a:cubicBezTo>
                <a:lnTo>
                  <a:pt x="3176" y="608"/>
                </a:lnTo>
                <a:lnTo>
                  <a:pt x="3176" y="128"/>
                </a:lnTo>
                <a:lnTo>
                  <a:pt x="3180" y="126"/>
                </a:lnTo>
                <a:cubicBezTo>
                  <a:pt x="3180" y="60"/>
                  <a:pt x="3127" y="6"/>
                  <a:pt x="3060" y="6"/>
                </a:cubicBezTo>
                <a:lnTo>
                  <a:pt x="3064" y="0"/>
                </a:lnTo>
                <a:lnTo>
                  <a:pt x="120" y="0"/>
                </a:lnTo>
                <a:lnTo>
                  <a:pt x="120" y="6"/>
                </a:lnTo>
                <a:cubicBezTo>
                  <a:pt x="54" y="6"/>
                  <a:pt x="0" y="60"/>
                  <a:pt x="0" y="126"/>
                </a:cubicBezTo>
                <a:lnTo>
                  <a:pt x="8" y="128"/>
                </a:lnTo>
                <a:lnTo>
                  <a:pt x="8" y="608"/>
                </a:lnTo>
                <a:lnTo>
                  <a:pt x="0" y="606"/>
                </a:lnTo>
                <a:cubicBezTo>
                  <a:pt x="0" y="673"/>
                  <a:pt x="54" y="726"/>
                  <a:pt x="120" y="726"/>
                </a:cubicBezTo>
                <a:lnTo>
                  <a:pt x="120" y="720"/>
                </a:lnTo>
                <a:close/>
              </a:path>
            </a:pathLst>
          </a:custGeom>
          <a:noFill/>
          <a:ln w="14288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E"/>
          </a:p>
        </p:txBody>
      </p:sp>
      <p:sp>
        <p:nvSpPr>
          <p:cNvPr id="359" name="Rectangle 161">
            <a:extLst>
              <a:ext uri="{FF2B5EF4-FFF2-40B4-BE49-F238E27FC236}">
                <a16:creationId xmlns="" xmlns:a16="http://schemas.microsoft.com/office/drawing/2014/main" id="{E1EB21C7-4F5C-6F24-E15D-4D73B6AC15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46898" y="3206064"/>
            <a:ext cx="865188" cy="18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Performance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60" name="Rectangle 162">
            <a:extLst>
              <a:ext uri="{FF2B5EF4-FFF2-40B4-BE49-F238E27FC236}">
                <a16:creationId xmlns="" xmlns:a16="http://schemas.microsoft.com/office/drawing/2014/main" id="{91B42114-2162-3C61-4E2C-1D73E32FC0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81910" y="3206064"/>
            <a:ext cx="136525" cy="18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61" name="Rectangle 163">
            <a:extLst>
              <a:ext uri="{FF2B5EF4-FFF2-40B4-BE49-F238E27FC236}">
                <a16:creationId xmlns="" xmlns:a16="http://schemas.microsoft.com/office/drawing/2014/main" id="{B7F89989-4BDF-F456-C54C-AC5BBC3352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46998" y="3206064"/>
            <a:ext cx="504825" cy="18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Quality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62" name="Rectangle 164">
            <a:extLst>
              <a:ext uri="{FF2B5EF4-FFF2-40B4-BE49-F238E27FC236}">
                <a16:creationId xmlns="" xmlns:a16="http://schemas.microsoft.com/office/drawing/2014/main" id="{CBD3ACB4-C229-04DB-F193-6717EAC358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51810" y="3206064"/>
            <a:ext cx="136525" cy="18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63" name="Rectangle 165">
            <a:extLst>
              <a:ext uri="{FF2B5EF4-FFF2-40B4-BE49-F238E27FC236}">
                <a16:creationId xmlns="" xmlns:a16="http://schemas.microsoft.com/office/drawing/2014/main" id="{F72BA054-FA25-6D44-A396-0566CFE7C2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19935" y="3350526"/>
            <a:ext cx="1023938" cy="18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Energy monitor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64" name="Freeform 166">
            <a:extLst>
              <a:ext uri="{FF2B5EF4-FFF2-40B4-BE49-F238E27FC236}">
                <a16:creationId xmlns="" xmlns:a16="http://schemas.microsoft.com/office/drawing/2014/main" id="{A082A01B-7A11-301C-8218-FDCF514A100F}"/>
              </a:ext>
            </a:extLst>
          </p:cNvPr>
          <p:cNvSpPr>
            <a:spLocks/>
          </p:cNvSpPr>
          <p:nvPr/>
        </p:nvSpPr>
        <p:spPr bwMode="auto">
          <a:xfrm>
            <a:off x="6770460" y="4115701"/>
            <a:ext cx="5192713" cy="688975"/>
          </a:xfrm>
          <a:custGeom>
            <a:avLst/>
            <a:gdLst>
              <a:gd name="T0" fmla="*/ 114 w 11522"/>
              <a:gd name="T1" fmla="*/ 1522 h 1529"/>
              <a:gd name="T2" fmla="*/ 11394 w 11522"/>
              <a:gd name="T3" fmla="*/ 1522 h 1529"/>
              <a:gd name="T4" fmla="*/ 11400 w 11522"/>
              <a:gd name="T5" fmla="*/ 1529 h 1529"/>
              <a:gd name="T6" fmla="*/ 11520 w 11522"/>
              <a:gd name="T7" fmla="*/ 1409 h 1529"/>
              <a:gd name="T8" fmla="*/ 11520 w 11522"/>
              <a:gd name="T9" fmla="*/ 1409 h 1529"/>
              <a:gd name="T10" fmla="*/ 11522 w 11522"/>
              <a:gd name="T11" fmla="*/ 1410 h 1529"/>
              <a:gd name="T12" fmla="*/ 11522 w 11522"/>
              <a:gd name="T13" fmla="*/ 114 h 1529"/>
              <a:gd name="T14" fmla="*/ 11520 w 11522"/>
              <a:gd name="T15" fmla="*/ 120 h 1529"/>
              <a:gd name="T16" fmla="*/ 11400 w 11522"/>
              <a:gd name="T17" fmla="*/ 0 h 1529"/>
              <a:gd name="T18" fmla="*/ 11394 w 11522"/>
              <a:gd name="T19" fmla="*/ 2 h 1529"/>
              <a:gd name="T20" fmla="*/ 114 w 11522"/>
              <a:gd name="T21" fmla="*/ 2 h 1529"/>
              <a:gd name="T22" fmla="*/ 120 w 11522"/>
              <a:gd name="T23" fmla="*/ 0 h 1529"/>
              <a:gd name="T24" fmla="*/ 0 w 11522"/>
              <a:gd name="T25" fmla="*/ 120 h 1529"/>
              <a:gd name="T26" fmla="*/ 2 w 11522"/>
              <a:gd name="T27" fmla="*/ 114 h 1529"/>
              <a:gd name="T28" fmla="*/ 2 w 11522"/>
              <a:gd name="T29" fmla="*/ 1410 h 1529"/>
              <a:gd name="T30" fmla="*/ 0 w 11522"/>
              <a:gd name="T31" fmla="*/ 1409 h 1529"/>
              <a:gd name="T32" fmla="*/ 120 w 11522"/>
              <a:gd name="T33" fmla="*/ 1529 h 1529"/>
              <a:gd name="T34" fmla="*/ 114 w 11522"/>
              <a:gd name="T35" fmla="*/ 1522 h 15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1522" h="1529">
                <a:moveTo>
                  <a:pt x="114" y="1522"/>
                </a:moveTo>
                <a:lnTo>
                  <a:pt x="11394" y="1522"/>
                </a:lnTo>
                <a:lnTo>
                  <a:pt x="11400" y="1529"/>
                </a:lnTo>
                <a:cubicBezTo>
                  <a:pt x="11467" y="1529"/>
                  <a:pt x="11520" y="1476"/>
                  <a:pt x="11520" y="1409"/>
                </a:cubicBezTo>
                <a:cubicBezTo>
                  <a:pt x="11520" y="1409"/>
                  <a:pt x="11520" y="1409"/>
                  <a:pt x="11520" y="1409"/>
                </a:cubicBezTo>
                <a:lnTo>
                  <a:pt x="11522" y="1410"/>
                </a:lnTo>
                <a:lnTo>
                  <a:pt x="11522" y="114"/>
                </a:lnTo>
                <a:lnTo>
                  <a:pt x="11520" y="120"/>
                </a:lnTo>
                <a:cubicBezTo>
                  <a:pt x="11520" y="54"/>
                  <a:pt x="11467" y="0"/>
                  <a:pt x="11400" y="0"/>
                </a:cubicBezTo>
                <a:lnTo>
                  <a:pt x="11394" y="2"/>
                </a:lnTo>
                <a:lnTo>
                  <a:pt x="114" y="2"/>
                </a:lnTo>
                <a:lnTo>
                  <a:pt x="120" y="0"/>
                </a:lnTo>
                <a:cubicBezTo>
                  <a:pt x="54" y="0"/>
                  <a:pt x="0" y="54"/>
                  <a:pt x="0" y="120"/>
                </a:cubicBezTo>
                <a:lnTo>
                  <a:pt x="2" y="114"/>
                </a:lnTo>
                <a:lnTo>
                  <a:pt x="2" y="1410"/>
                </a:lnTo>
                <a:lnTo>
                  <a:pt x="0" y="1409"/>
                </a:lnTo>
                <a:cubicBezTo>
                  <a:pt x="0" y="1476"/>
                  <a:pt x="54" y="1529"/>
                  <a:pt x="120" y="1529"/>
                </a:cubicBezTo>
                <a:lnTo>
                  <a:pt x="114" y="1522"/>
                </a:lnTo>
                <a:close/>
              </a:path>
            </a:pathLst>
          </a:custGeom>
          <a:solidFill>
            <a:schemeClr val="accent6">
              <a:lumMod val="75000"/>
            </a:schemeClr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E"/>
          </a:p>
        </p:txBody>
      </p:sp>
      <p:sp>
        <p:nvSpPr>
          <p:cNvPr id="365" name="Freeform 167">
            <a:extLst>
              <a:ext uri="{FF2B5EF4-FFF2-40B4-BE49-F238E27FC236}">
                <a16:creationId xmlns="" xmlns:a16="http://schemas.microsoft.com/office/drawing/2014/main" id="{57EA5398-3F79-7EF2-F600-E3C8FC9C03A6}"/>
              </a:ext>
            </a:extLst>
          </p:cNvPr>
          <p:cNvSpPr>
            <a:spLocks/>
          </p:cNvSpPr>
          <p:nvPr/>
        </p:nvSpPr>
        <p:spPr bwMode="auto">
          <a:xfrm>
            <a:off x="6770460" y="4115701"/>
            <a:ext cx="5192713" cy="688975"/>
          </a:xfrm>
          <a:custGeom>
            <a:avLst/>
            <a:gdLst>
              <a:gd name="T0" fmla="*/ 114 w 11522"/>
              <a:gd name="T1" fmla="*/ 1522 h 1529"/>
              <a:gd name="T2" fmla="*/ 11394 w 11522"/>
              <a:gd name="T3" fmla="*/ 1522 h 1529"/>
              <a:gd name="T4" fmla="*/ 11400 w 11522"/>
              <a:gd name="T5" fmla="*/ 1529 h 1529"/>
              <a:gd name="T6" fmla="*/ 11520 w 11522"/>
              <a:gd name="T7" fmla="*/ 1409 h 1529"/>
              <a:gd name="T8" fmla="*/ 11520 w 11522"/>
              <a:gd name="T9" fmla="*/ 1409 h 1529"/>
              <a:gd name="T10" fmla="*/ 11522 w 11522"/>
              <a:gd name="T11" fmla="*/ 1410 h 1529"/>
              <a:gd name="T12" fmla="*/ 11522 w 11522"/>
              <a:gd name="T13" fmla="*/ 114 h 1529"/>
              <a:gd name="T14" fmla="*/ 11520 w 11522"/>
              <a:gd name="T15" fmla="*/ 120 h 1529"/>
              <a:gd name="T16" fmla="*/ 11400 w 11522"/>
              <a:gd name="T17" fmla="*/ 0 h 1529"/>
              <a:gd name="T18" fmla="*/ 11394 w 11522"/>
              <a:gd name="T19" fmla="*/ 2 h 1529"/>
              <a:gd name="T20" fmla="*/ 114 w 11522"/>
              <a:gd name="T21" fmla="*/ 2 h 1529"/>
              <a:gd name="T22" fmla="*/ 120 w 11522"/>
              <a:gd name="T23" fmla="*/ 0 h 1529"/>
              <a:gd name="T24" fmla="*/ 0 w 11522"/>
              <a:gd name="T25" fmla="*/ 120 h 1529"/>
              <a:gd name="T26" fmla="*/ 2 w 11522"/>
              <a:gd name="T27" fmla="*/ 114 h 1529"/>
              <a:gd name="T28" fmla="*/ 2 w 11522"/>
              <a:gd name="T29" fmla="*/ 1410 h 1529"/>
              <a:gd name="T30" fmla="*/ 0 w 11522"/>
              <a:gd name="T31" fmla="*/ 1409 h 1529"/>
              <a:gd name="T32" fmla="*/ 120 w 11522"/>
              <a:gd name="T33" fmla="*/ 1529 h 1529"/>
              <a:gd name="T34" fmla="*/ 114 w 11522"/>
              <a:gd name="T35" fmla="*/ 1522 h 15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1522" h="1529">
                <a:moveTo>
                  <a:pt x="114" y="1522"/>
                </a:moveTo>
                <a:lnTo>
                  <a:pt x="11394" y="1522"/>
                </a:lnTo>
                <a:lnTo>
                  <a:pt x="11400" y="1529"/>
                </a:lnTo>
                <a:cubicBezTo>
                  <a:pt x="11467" y="1529"/>
                  <a:pt x="11520" y="1476"/>
                  <a:pt x="11520" y="1409"/>
                </a:cubicBezTo>
                <a:cubicBezTo>
                  <a:pt x="11520" y="1409"/>
                  <a:pt x="11520" y="1409"/>
                  <a:pt x="11520" y="1409"/>
                </a:cubicBezTo>
                <a:lnTo>
                  <a:pt x="11522" y="1410"/>
                </a:lnTo>
                <a:lnTo>
                  <a:pt x="11522" y="114"/>
                </a:lnTo>
                <a:lnTo>
                  <a:pt x="11520" y="120"/>
                </a:lnTo>
                <a:cubicBezTo>
                  <a:pt x="11520" y="54"/>
                  <a:pt x="11467" y="0"/>
                  <a:pt x="11400" y="0"/>
                </a:cubicBezTo>
                <a:lnTo>
                  <a:pt x="11394" y="2"/>
                </a:lnTo>
                <a:lnTo>
                  <a:pt x="114" y="2"/>
                </a:lnTo>
                <a:lnTo>
                  <a:pt x="120" y="0"/>
                </a:lnTo>
                <a:cubicBezTo>
                  <a:pt x="54" y="0"/>
                  <a:pt x="0" y="54"/>
                  <a:pt x="0" y="120"/>
                </a:cubicBezTo>
                <a:lnTo>
                  <a:pt x="2" y="114"/>
                </a:lnTo>
                <a:lnTo>
                  <a:pt x="2" y="1410"/>
                </a:lnTo>
                <a:lnTo>
                  <a:pt x="0" y="1409"/>
                </a:lnTo>
                <a:cubicBezTo>
                  <a:pt x="0" y="1476"/>
                  <a:pt x="54" y="1529"/>
                  <a:pt x="120" y="1529"/>
                </a:cubicBezTo>
                <a:lnTo>
                  <a:pt x="114" y="1522"/>
                </a:lnTo>
                <a:close/>
              </a:path>
            </a:pathLst>
          </a:custGeom>
          <a:noFill/>
          <a:ln w="14288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E"/>
          </a:p>
        </p:txBody>
      </p:sp>
      <p:sp>
        <p:nvSpPr>
          <p:cNvPr id="366" name="Rectangle 168">
            <a:extLst>
              <a:ext uri="{FF2B5EF4-FFF2-40B4-BE49-F238E27FC236}">
                <a16:creationId xmlns="" xmlns:a16="http://schemas.microsoft.com/office/drawing/2014/main" id="{6AA457FD-B68D-BA9D-C976-4D71AC3BEA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27785" y="4160151"/>
            <a:ext cx="382588" cy="18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Slice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67" name="Rectangle 169">
            <a:extLst>
              <a:ext uri="{FF2B5EF4-FFF2-40B4-BE49-F238E27FC236}">
                <a16:creationId xmlns="" xmlns:a16="http://schemas.microsoft.com/office/drawing/2014/main" id="{F1F7EED4-33F6-1C36-96D8-905D1AF05C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37348" y="4160151"/>
            <a:ext cx="107950" cy="18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-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68" name="Rectangle 170">
            <a:extLst>
              <a:ext uri="{FF2B5EF4-FFF2-40B4-BE49-F238E27FC236}">
                <a16:creationId xmlns="" xmlns:a16="http://schemas.microsoft.com/office/drawing/2014/main" id="{06BBA4B3-93C2-06F2-3C0D-5699938583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81798" y="4160151"/>
            <a:ext cx="2047875" cy="18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based Dynamic Traffic Control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69" name="Freeform 171">
            <a:extLst>
              <a:ext uri="{FF2B5EF4-FFF2-40B4-BE49-F238E27FC236}">
                <a16:creationId xmlns="" xmlns:a16="http://schemas.microsoft.com/office/drawing/2014/main" id="{31CDE8F3-F977-BD76-7C7B-3F6FA67A6105}"/>
              </a:ext>
            </a:extLst>
          </p:cNvPr>
          <p:cNvSpPr>
            <a:spLocks/>
          </p:cNvSpPr>
          <p:nvPr/>
        </p:nvSpPr>
        <p:spPr bwMode="auto">
          <a:xfrm>
            <a:off x="10339160" y="4382401"/>
            <a:ext cx="1436688" cy="328613"/>
          </a:xfrm>
          <a:custGeom>
            <a:avLst/>
            <a:gdLst>
              <a:gd name="T0" fmla="*/ 114 w 3186"/>
              <a:gd name="T1" fmla="*/ 720 h 726"/>
              <a:gd name="T2" fmla="*/ 3058 w 3186"/>
              <a:gd name="T3" fmla="*/ 720 h 726"/>
              <a:gd name="T4" fmla="*/ 3060 w 3186"/>
              <a:gd name="T5" fmla="*/ 726 h 726"/>
              <a:gd name="T6" fmla="*/ 3180 w 3186"/>
              <a:gd name="T7" fmla="*/ 606 h 726"/>
              <a:gd name="T8" fmla="*/ 3180 w 3186"/>
              <a:gd name="T9" fmla="*/ 606 h 726"/>
              <a:gd name="T10" fmla="*/ 3186 w 3186"/>
              <a:gd name="T11" fmla="*/ 608 h 726"/>
              <a:gd name="T12" fmla="*/ 3186 w 3186"/>
              <a:gd name="T13" fmla="*/ 128 h 726"/>
              <a:gd name="T14" fmla="*/ 3180 w 3186"/>
              <a:gd name="T15" fmla="*/ 126 h 726"/>
              <a:gd name="T16" fmla="*/ 3060 w 3186"/>
              <a:gd name="T17" fmla="*/ 6 h 726"/>
              <a:gd name="T18" fmla="*/ 3058 w 3186"/>
              <a:gd name="T19" fmla="*/ 0 h 726"/>
              <a:gd name="T20" fmla="*/ 114 w 3186"/>
              <a:gd name="T21" fmla="*/ 0 h 726"/>
              <a:gd name="T22" fmla="*/ 120 w 3186"/>
              <a:gd name="T23" fmla="*/ 6 h 726"/>
              <a:gd name="T24" fmla="*/ 0 w 3186"/>
              <a:gd name="T25" fmla="*/ 126 h 726"/>
              <a:gd name="T26" fmla="*/ 2 w 3186"/>
              <a:gd name="T27" fmla="*/ 128 h 726"/>
              <a:gd name="T28" fmla="*/ 2 w 3186"/>
              <a:gd name="T29" fmla="*/ 608 h 726"/>
              <a:gd name="T30" fmla="*/ 0 w 3186"/>
              <a:gd name="T31" fmla="*/ 606 h 726"/>
              <a:gd name="T32" fmla="*/ 120 w 3186"/>
              <a:gd name="T33" fmla="*/ 726 h 726"/>
              <a:gd name="T34" fmla="*/ 114 w 3186"/>
              <a:gd name="T35" fmla="*/ 720 h 7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3186" h="726">
                <a:moveTo>
                  <a:pt x="114" y="720"/>
                </a:moveTo>
                <a:lnTo>
                  <a:pt x="3058" y="720"/>
                </a:lnTo>
                <a:lnTo>
                  <a:pt x="3060" y="726"/>
                </a:lnTo>
                <a:cubicBezTo>
                  <a:pt x="3127" y="726"/>
                  <a:pt x="3180" y="673"/>
                  <a:pt x="3180" y="606"/>
                </a:cubicBezTo>
                <a:cubicBezTo>
                  <a:pt x="3180" y="606"/>
                  <a:pt x="3180" y="606"/>
                  <a:pt x="3180" y="606"/>
                </a:cubicBezTo>
                <a:lnTo>
                  <a:pt x="3186" y="608"/>
                </a:lnTo>
                <a:lnTo>
                  <a:pt x="3186" y="128"/>
                </a:lnTo>
                <a:lnTo>
                  <a:pt x="3180" y="126"/>
                </a:lnTo>
                <a:cubicBezTo>
                  <a:pt x="3180" y="60"/>
                  <a:pt x="3127" y="6"/>
                  <a:pt x="3060" y="6"/>
                </a:cubicBezTo>
                <a:lnTo>
                  <a:pt x="3058" y="0"/>
                </a:lnTo>
                <a:lnTo>
                  <a:pt x="114" y="0"/>
                </a:lnTo>
                <a:lnTo>
                  <a:pt x="120" y="6"/>
                </a:lnTo>
                <a:cubicBezTo>
                  <a:pt x="54" y="6"/>
                  <a:pt x="0" y="60"/>
                  <a:pt x="0" y="126"/>
                </a:cubicBezTo>
                <a:lnTo>
                  <a:pt x="2" y="128"/>
                </a:lnTo>
                <a:lnTo>
                  <a:pt x="2" y="608"/>
                </a:lnTo>
                <a:lnTo>
                  <a:pt x="0" y="606"/>
                </a:lnTo>
                <a:cubicBezTo>
                  <a:pt x="0" y="673"/>
                  <a:pt x="54" y="726"/>
                  <a:pt x="120" y="726"/>
                </a:cubicBezTo>
                <a:lnTo>
                  <a:pt x="114" y="720"/>
                </a:lnTo>
                <a:close/>
              </a:path>
            </a:pathLst>
          </a:custGeom>
          <a:solidFill>
            <a:srgbClr val="EA700D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E"/>
          </a:p>
        </p:txBody>
      </p:sp>
      <p:sp>
        <p:nvSpPr>
          <p:cNvPr id="370" name="Freeform 172">
            <a:extLst>
              <a:ext uri="{FF2B5EF4-FFF2-40B4-BE49-F238E27FC236}">
                <a16:creationId xmlns="" xmlns:a16="http://schemas.microsoft.com/office/drawing/2014/main" id="{9C52ECED-2643-CA9B-A06C-6E6EB1935986}"/>
              </a:ext>
            </a:extLst>
          </p:cNvPr>
          <p:cNvSpPr>
            <a:spLocks/>
          </p:cNvSpPr>
          <p:nvPr/>
        </p:nvSpPr>
        <p:spPr bwMode="auto">
          <a:xfrm>
            <a:off x="10339160" y="4382401"/>
            <a:ext cx="1436688" cy="328613"/>
          </a:xfrm>
          <a:custGeom>
            <a:avLst/>
            <a:gdLst>
              <a:gd name="T0" fmla="*/ 114 w 3186"/>
              <a:gd name="T1" fmla="*/ 720 h 726"/>
              <a:gd name="T2" fmla="*/ 3058 w 3186"/>
              <a:gd name="T3" fmla="*/ 720 h 726"/>
              <a:gd name="T4" fmla="*/ 3060 w 3186"/>
              <a:gd name="T5" fmla="*/ 726 h 726"/>
              <a:gd name="T6" fmla="*/ 3180 w 3186"/>
              <a:gd name="T7" fmla="*/ 606 h 726"/>
              <a:gd name="T8" fmla="*/ 3180 w 3186"/>
              <a:gd name="T9" fmla="*/ 606 h 726"/>
              <a:gd name="T10" fmla="*/ 3186 w 3186"/>
              <a:gd name="T11" fmla="*/ 608 h 726"/>
              <a:gd name="T12" fmla="*/ 3186 w 3186"/>
              <a:gd name="T13" fmla="*/ 128 h 726"/>
              <a:gd name="T14" fmla="*/ 3180 w 3186"/>
              <a:gd name="T15" fmla="*/ 126 h 726"/>
              <a:gd name="T16" fmla="*/ 3060 w 3186"/>
              <a:gd name="T17" fmla="*/ 6 h 726"/>
              <a:gd name="T18" fmla="*/ 3058 w 3186"/>
              <a:gd name="T19" fmla="*/ 0 h 726"/>
              <a:gd name="T20" fmla="*/ 114 w 3186"/>
              <a:gd name="T21" fmla="*/ 0 h 726"/>
              <a:gd name="T22" fmla="*/ 120 w 3186"/>
              <a:gd name="T23" fmla="*/ 6 h 726"/>
              <a:gd name="T24" fmla="*/ 0 w 3186"/>
              <a:gd name="T25" fmla="*/ 126 h 726"/>
              <a:gd name="T26" fmla="*/ 2 w 3186"/>
              <a:gd name="T27" fmla="*/ 128 h 726"/>
              <a:gd name="T28" fmla="*/ 2 w 3186"/>
              <a:gd name="T29" fmla="*/ 608 h 726"/>
              <a:gd name="T30" fmla="*/ 0 w 3186"/>
              <a:gd name="T31" fmla="*/ 606 h 726"/>
              <a:gd name="T32" fmla="*/ 120 w 3186"/>
              <a:gd name="T33" fmla="*/ 726 h 726"/>
              <a:gd name="T34" fmla="*/ 114 w 3186"/>
              <a:gd name="T35" fmla="*/ 720 h 7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3186" h="726">
                <a:moveTo>
                  <a:pt x="114" y="720"/>
                </a:moveTo>
                <a:lnTo>
                  <a:pt x="3058" y="720"/>
                </a:lnTo>
                <a:lnTo>
                  <a:pt x="3060" y="726"/>
                </a:lnTo>
                <a:cubicBezTo>
                  <a:pt x="3127" y="726"/>
                  <a:pt x="3180" y="673"/>
                  <a:pt x="3180" y="606"/>
                </a:cubicBezTo>
                <a:cubicBezTo>
                  <a:pt x="3180" y="606"/>
                  <a:pt x="3180" y="606"/>
                  <a:pt x="3180" y="606"/>
                </a:cubicBezTo>
                <a:lnTo>
                  <a:pt x="3186" y="608"/>
                </a:lnTo>
                <a:lnTo>
                  <a:pt x="3186" y="128"/>
                </a:lnTo>
                <a:lnTo>
                  <a:pt x="3180" y="126"/>
                </a:lnTo>
                <a:cubicBezTo>
                  <a:pt x="3180" y="60"/>
                  <a:pt x="3127" y="6"/>
                  <a:pt x="3060" y="6"/>
                </a:cubicBezTo>
                <a:lnTo>
                  <a:pt x="3058" y="0"/>
                </a:lnTo>
                <a:lnTo>
                  <a:pt x="114" y="0"/>
                </a:lnTo>
                <a:lnTo>
                  <a:pt x="120" y="6"/>
                </a:lnTo>
                <a:cubicBezTo>
                  <a:pt x="54" y="6"/>
                  <a:pt x="0" y="60"/>
                  <a:pt x="0" y="126"/>
                </a:cubicBezTo>
                <a:lnTo>
                  <a:pt x="2" y="128"/>
                </a:lnTo>
                <a:lnTo>
                  <a:pt x="2" y="608"/>
                </a:lnTo>
                <a:lnTo>
                  <a:pt x="0" y="606"/>
                </a:lnTo>
                <a:cubicBezTo>
                  <a:pt x="0" y="673"/>
                  <a:pt x="54" y="726"/>
                  <a:pt x="120" y="726"/>
                </a:cubicBezTo>
                <a:lnTo>
                  <a:pt x="114" y="720"/>
                </a:lnTo>
                <a:close/>
              </a:path>
            </a:pathLst>
          </a:custGeom>
          <a:noFill/>
          <a:ln w="14288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E"/>
          </a:p>
        </p:txBody>
      </p:sp>
      <p:sp>
        <p:nvSpPr>
          <p:cNvPr id="371" name="Rectangle 173">
            <a:extLst>
              <a:ext uri="{FF2B5EF4-FFF2-40B4-BE49-F238E27FC236}">
                <a16:creationId xmlns="" xmlns:a16="http://schemas.microsoft.com/office/drawing/2014/main" id="{8A79C6D9-5A46-23D7-8822-F5C5A3F4AD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91560" y="4469714"/>
            <a:ext cx="1290638" cy="18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Traffic Optimization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72" name="Freeform 174">
            <a:extLst>
              <a:ext uri="{FF2B5EF4-FFF2-40B4-BE49-F238E27FC236}">
                <a16:creationId xmlns="" xmlns:a16="http://schemas.microsoft.com/office/drawing/2014/main" id="{7B28726D-B63B-309E-BA83-5FCA6F09C449}"/>
              </a:ext>
            </a:extLst>
          </p:cNvPr>
          <p:cNvSpPr>
            <a:spLocks/>
          </p:cNvSpPr>
          <p:nvPr/>
        </p:nvSpPr>
        <p:spPr bwMode="auto">
          <a:xfrm>
            <a:off x="6919685" y="4382401"/>
            <a:ext cx="1431925" cy="328613"/>
          </a:xfrm>
          <a:custGeom>
            <a:avLst/>
            <a:gdLst>
              <a:gd name="T0" fmla="*/ 120 w 3180"/>
              <a:gd name="T1" fmla="*/ 720 h 726"/>
              <a:gd name="T2" fmla="*/ 3064 w 3180"/>
              <a:gd name="T3" fmla="*/ 720 h 726"/>
              <a:gd name="T4" fmla="*/ 3060 w 3180"/>
              <a:gd name="T5" fmla="*/ 726 h 726"/>
              <a:gd name="T6" fmla="*/ 3180 w 3180"/>
              <a:gd name="T7" fmla="*/ 606 h 726"/>
              <a:gd name="T8" fmla="*/ 3180 w 3180"/>
              <a:gd name="T9" fmla="*/ 606 h 726"/>
              <a:gd name="T10" fmla="*/ 3176 w 3180"/>
              <a:gd name="T11" fmla="*/ 608 h 726"/>
              <a:gd name="T12" fmla="*/ 3176 w 3180"/>
              <a:gd name="T13" fmla="*/ 128 h 726"/>
              <a:gd name="T14" fmla="*/ 3180 w 3180"/>
              <a:gd name="T15" fmla="*/ 126 h 726"/>
              <a:gd name="T16" fmla="*/ 3060 w 3180"/>
              <a:gd name="T17" fmla="*/ 6 h 726"/>
              <a:gd name="T18" fmla="*/ 3064 w 3180"/>
              <a:gd name="T19" fmla="*/ 0 h 726"/>
              <a:gd name="T20" fmla="*/ 120 w 3180"/>
              <a:gd name="T21" fmla="*/ 0 h 726"/>
              <a:gd name="T22" fmla="*/ 120 w 3180"/>
              <a:gd name="T23" fmla="*/ 6 h 726"/>
              <a:gd name="T24" fmla="*/ 0 w 3180"/>
              <a:gd name="T25" fmla="*/ 126 h 726"/>
              <a:gd name="T26" fmla="*/ 8 w 3180"/>
              <a:gd name="T27" fmla="*/ 128 h 726"/>
              <a:gd name="T28" fmla="*/ 8 w 3180"/>
              <a:gd name="T29" fmla="*/ 608 h 726"/>
              <a:gd name="T30" fmla="*/ 0 w 3180"/>
              <a:gd name="T31" fmla="*/ 606 h 726"/>
              <a:gd name="T32" fmla="*/ 120 w 3180"/>
              <a:gd name="T33" fmla="*/ 726 h 726"/>
              <a:gd name="T34" fmla="*/ 120 w 3180"/>
              <a:gd name="T35" fmla="*/ 720 h 7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3180" h="726">
                <a:moveTo>
                  <a:pt x="120" y="720"/>
                </a:moveTo>
                <a:lnTo>
                  <a:pt x="3064" y="720"/>
                </a:lnTo>
                <a:lnTo>
                  <a:pt x="3060" y="726"/>
                </a:lnTo>
                <a:cubicBezTo>
                  <a:pt x="3127" y="726"/>
                  <a:pt x="3180" y="673"/>
                  <a:pt x="3180" y="606"/>
                </a:cubicBezTo>
                <a:cubicBezTo>
                  <a:pt x="3180" y="606"/>
                  <a:pt x="3180" y="606"/>
                  <a:pt x="3180" y="606"/>
                </a:cubicBezTo>
                <a:lnTo>
                  <a:pt x="3176" y="608"/>
                </a:lnTo>
                <a:lnTo>
                  <a:pt x="3176" y="128"/>
                </a:lnTo>
                <a:lnTo>
                  <a:pt x="3180" y="126"/>
                </a:lnTo>
                <a:cubicBezTo>
                  <a:pt x="3180" y="60"/>
                  <a:pt x="3127" y="6"/>
                  <a:pt x="3060" y="6"/>
                </a:cubicBezTo>
                <a:lnTo>
                  <a:pt x="3064" y="0"/>
                </a:lnTo>
                <a:lnTo>
                  <a:pt x="120" y="0"/>
                </a:lnTo>
                <a:lnTo>
                  <a:pt x="120" y="6"/>
                </a:lnTo>
                <a:cubicBezTo>
                  <a:pt x="54" y="6"/>
                  <a:pt x="0" y="60"/>
                  <a:pt x="0" y="126"/>
                </a:cubicBezTo>
                <a:lnTo>
                  <a:pt x="8" y="128"/>
                </a:lnTo>
                <a:lnTo>
                  <a:pt x="8" y="608"/>
                </a:lnTo>
                <a:lnTo>
                  <a:pt x="0" y="606"/>
                </a:lnTo>
                <a:cubicBezTo>
                  <a:pt x="0" y="673"/>
                  <a:pt x="54" y="726"/>
                  <a:pt x="120" y="726"/>
                </a:cubicBezTo>
                <a:lnTo>
                  <a:pt x="120" y="720"/>
                </a:lnTo>
                <a:close/>
              </a:path>
            </a:pathLst>
          </a:custGeom>
          <a:solidFill>
            <a:srgbClr val="EA700D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E"/>
          </a:p>
        </p:txBody>
      </p:sp>
      <p:sp>
        <p:nvSpPr>
          <p:cNvPr id="373" name="Freeform 175">
            <a:extLst>
              <a:ext uri="{FF2B5EF4-FFF2-40B4-BE49-F238E27FC236}">
                <a16:creationId xmlns="" xmlns:a16="http://schemas.microsoft.com/office/drawing/2014/main" id="{0E3ABF18-A83B-A32C-D17A-E182855F71A2}"/>
              </a:ext>
            </a:extLst>
          </p:cNvPr>
          <p:cNvSpPr>
            <a:spLocks/>
          </p:cNvSpPr>
          <p:nvPr/>
        </p:nvSpPr>
        <p:spPr bwMode="auto">
          <a:xfrm>
            <a:off x="6919685" y="4382401"/>
            <a:ext cx="1431925" cy="328613"/>
          </a:xfrm>
          <a:custGeom>
            <a:avLst/>
            <a:gdLst>
              <a:gd name="T0" fmla="*/ 120 w 3180"/>
              <a:gd name="T1" fmla="*/ 720 h 726"/>
              <a:gd name="T2" fmla="*/ 3064 w 3180"/>
              <a:gd name="T3" fmla="*/ 720 h 726"/>
              <a:gd name="T4" fmla="*/ 3060 w 3180"/>
              <a:gd name="T5" fmla="*/ 726 h 726"/>
              <a:gd name="T6" fmla="*/ 3180 w 3180"/>
              <a:gd name="T7" fmla="*/ 606 h 726"/>
              <a:gd name="T8" fmla="*/ 3180 w 3180"/>
              <a:gd name="T9" fmla="*/ 606 h 726"/>
              <a:gd name="T10" fmla="*/ 3176 w 3180"/>
              <a:gd name="T11" fmla="*/ 608 h 726"/>
              <a:gd name="T12" fmla="*/ 3176 w 3180"/>
              <a:gd name="T13" fmla="*/ 128 h 726"/>
              <a:gd name="T14" fmla="*/ 3180 w 3180"/>
              <a:gd name="T15" fmla="*/ 126 h 726"/>
              <a:gd name="T16" fmla="*/ 3060 w 3180"/>
              <a:gd name="T17" fmla="*/ 6 h 726"/>
              <a:gd name="T18" fmla="*/ 3064 w 3180"/>
              <a:gd name="T19" fmla="*/ 0 h 726"/>
              <a:gd name="T20" fmla="*/ 120 w 3180"/>
              <a:gd name="T21" fmla="*/ 0 h 726"/>
              <a:gd name="T22" fmla="*/ 120 w 3180"/>
              <a:gd name="T23" fmla="*/ 6 h 726"/>
              <a:gd name="T24" fmla="*/ 0 w 3180"/>
              <a:gd name="T25" fmla="*/ 126 h 726"/>
              <a:gd name="T26" fmla="*/ 8 w 3180"/>
              <a:gd name="T27" fmla="*/ 128 h 726"/>
              <a:gd name="T28" fmla="*/ 8 w 3180"/>
              <a:gd name="T29" fmla="*/ 608 h 726"/>
              <a:gd name="T30" fmla="*/ 0 w 3180"/>
              <a:gd name="T31" fmla="*/ 606 h 726"/>
              <a:gd name="T32" fmla="*/ 120 w 3180"/>
              <a:gd name="T33" fmla="*/ 726 h 726"/>
              <a:gd name="T34" fmla="*/ 120 w 3180"/>
              <a:gd name="T35" fmla="*/ 720 h 7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3180" h="726">
                <a:moveTo>
                  <a:pt x="120" y="720"/>
                </a:moveTo>
                <a:lnTo>
                  <a:pt x="3064" y="720"/>
                </a:lnTo>
                <a:lnTo>
                  <a:pt x="3060" y="726"/>
                </a:lnTo>
                <a:cubicBezTo>
                  <a:pt x="3127" y="726"/>
                  <a:pt x="3180" y="673"/>
                  <a:pt x="3180" y="606"/>
                </a:cubicBezTo>
                <a:cubicBezTo>
                  <a:pt x="3180" y="606"/>
                  <a:pt x="3180" y="606"/>
                  <a:pt x="3180" y="606"/>
                </a:cubicBezTo>
                <a:lnTo>
                  <a:pt x="3176" y="608"/>
                </a:lnTo>
                <a:lnTo>
                  <a:pt x="3176" y="128"/>
                </a:lnTo>
                <a:lnTo>
                  <a:pt x="3180" y="126"/>
                </a:lnTo>
                <a:cubicBezTo>
                  <a:pt x="3180" y="60"/>
                  <a:pt x="3127" y="6"/>
                  <a:pt x="3060" y="6"/>
                </a:cubicBezTo>
                <a:lnTo>
                  <a:pt x="3064" y="0"/>
                </a:lnTo>
                <a:lnTo>
                  <a:pt x="120" y="0"/>
                </a:lnTo>
                <a:lnTo>
                  <a:pt x="120" y="6"/>
                </a:lnTo>
                <a:cubicBezTo>
                  <a:pt x="54" y="6"/>
                  <a:pt x="0" y="60"/>
                  <a:pt x="0" y="126"/>
                </a:cubicBezTo>
                <a:lnTo>
                  <a:pt x="8" y="128"/>
                </a:lnTo>
                <a:lnTo>
                  <a:pt x="8" y="608"/>
                </a:lnTo>
                <a:lnTo>
                  <a:pt x="0" y="606"/>
                </a:lnTo>
                <a:cubicBezTo>
                  <a:pt x="0" y="673"/>
                  <a:pt x="54" y="726"/>
                  <a:pt x="120" y="726"/>
                </a:cubicBezTo>
                <a:lnTo>
                  <a:pt x="120" y="720"/>
                </a:lnTo>
                <a:close/>
              </a:path>
            </a:pathLst>
          </a:custGeom>
          <a:noFill/>
          <a:ln w="14288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E"/>
          </a:p>
        </p:txBody>
      </p:sp>
      <p:sp>
        <p:nvSpPr>
          <p:cNvPr id="374" name="Rectangle 176">
            <a:extLst>
              <a:ext uri="{FF2B5EF4-FFF2-40B4-BE49-F238E27FC236}">
                <a16:creationId xmlns="" xmlns:a16="http://schemas.microsoft.com/office/drawing/2014/main" id="{27CF97A5-960A-EB1D-63A0-317002AEA5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10185" y="4469714"/>
            <a:ext cx="1204913" cy="18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Slice Management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75" name="Line 177">
            <a:extLst>
              <a:ext uri="{FF2B5EF4-FFF2-40B4-BE49-F238E27FC236}">
                <a16:creationId xmlns="" xmlns:a16="http://schemas.microsoft.com/office/drawing/2014/main" id="{FE9927A6-7CFA-FEAD-8630-64D6E6D3C4B8}"/>
              </a:ext>
            </a:extLst>
          </p:cNvPr>
          <p:cNvSpPr>
            <a:spLocks noChangeShapeType="1"/>
          </p:cNvSpPr>
          <p:nvPr/>
        </p:nvSpPr>
        <p:spPr bwMode="auto">
          <a:xfrm>
            <a:off x="8948510" y="4534801"/>
            <a:ext cx="346075" cy="0"/>
          </a:xfrm>
          <a:prstGeom prst="line">
            <a:avLst/>
          </a:prstGeom>
          <a:noFill/>
          <a:ln w="14288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E"/>
          </a:p>
        </p:txBody>
      </p:sp>
      <p:sp>
        <p:nvSpPr>
          <p:cNvPr id="376" name="Freeform 178">
            <a:extLst>
              <a:ext uri="{FF2B5EF4-FFF2-40B4-BE49-F238E27FC236}">
                <a16:creationId xmlns="" xmlns:a16="http://schemas.microsoft.com/office/drawing/2014/main" id="{E3D20D96-A7CA-AE11-9908-2DC4218B70EC}"/>
              </a:ext>
            </a:extLst>
          </p:cNvPr>
          <p:cNvSpPr>
            <a:spLocks/>
          </p:cNvSpPr>
          <p:nvPr/>
        </p:nvSpPr>
        <p:spPr bwMode="auto">
          <a:xfrm>
            <a:off x="8826273" y="4491939"/>
            <a:ext cx="130175" cy="85725"/>
          </a:xfrm>
          <a:custGeom>
            <a:avLst/>
            <a:gdLst>
              <a:gd name="T0" fmla="*/ 82 w 82"/>
              <a:gd name="T1" fmla="*/ 54 h 54"/>
              <a:gd name="T2" fmla="*/ 0 w 82"/>
              <a:gd name="T3" fmla="*/ 27 h 54"/>
              <a:gd name="T4" fmla="*/ 82 w 82"/>
              <a:gd name="T5" fmla="*/ 0 h 54"/>
              <a:gd name="T6" fmla="*/ 82 w 82"/>
              <a:gd name="T7" fmla="*/ 54 h 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82" h="54">
                <a:moveTo>
                  <a:pt x="82" y="54"/>
                </a:moveTo>
                <a:lnTo>
                  <a:pt x="0" y="27"/>
                </a:lnTo>
                <a:lnTo>
                  <a:pt x="82" y="0"/>
                </a:lnTo>
                <a:lnTo>
                  <a:pt x="82" y="54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E"/>
          </a:p>
        </p:txBody>
      </p:sp>
      <p:sp>
        <p:nvSpPr>
          <p:cNvPr id="377" name="Freeform 179">
            <a:extLst>
              <a:ext uri="{FF2B5EF4-FFF2-40B4-BE49-F238E27FC236}">
                <a16:creationId xmlns="" xmlns:a16="http://schemas.microsoft.com/office/drawing/2014/main" id="{A14E3FE4-3928-58E2-D2FD-EE3F624C23B4}"/>
              </a:ext>
            </a:extLst>
          </p:cNvPr>
          <p:cNvSpPr>
            <a:spLocks/>
          </p:cNvSpPr>
          <p:nvPr/>
        </p:nvSpPr>
        <p:spPr bwMode="auto">
          <a:xfrm>
            <a:off x="9288235" y="4491939"/>
            <a:ext cx="130175" cy="85725"/>
          </a:xfrm>
          <a:custGeom>
            <a:avLst/>
            <a:gdLst>
              <a:gd name="T0" fmla="*/ 0 w 82"/>
              <a:gd name="T1" fmla="*/ 0 h 54"/>
              <a:gd name="T2" fmla="*/ 82 w 82"/>
              <a:gd name="T3" fmla="*/ 27 h 54"/>
              <a:gd name="T4" fmla="*/ 0 w 82"/>
              <a:gd name="T5" fmla="*/ 54 h 54"/>
              <a:gd name="T6" fmla="*/ 0 w 82"/>
              <a:gd name="T7" fmla="*/ 0 h 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82" h="54">
                <a:moveTo>
                  <a:pt x="0" y="0"/>
                </a:moveTo>
                <a:lnTo>
                  <a:pt x="82" y="27"/>
                </a:lnTo>
                <a:lnTo>
                  <a:pt x="0" y="54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E"/>
          </a:p>
        </p:txBody>
      </p:sp>
      <p:sp>
        <p:nvSpPr>
          <p:cNvPr id="378" name="Freeform 180">
            <a:extLst>
              <a:ext uri="{FF2B5EF4-FFF2-40B4-BE49-F238E27FC236}">
                <a16:creationId xmlns="" xmlns:a16="http://schemas.microsoft.com/office/drawing/2014/main" id="{CAE1A513-9F01-45AD-6ED0-3EE0BB9B7221}"/>
              </a:ext>
            </a:extLst>
          </p:cNvPr>
          <p:cNvSpPr>
            <a:spLocks/>
          </p:cNvSpPr>
          <p:nvPr/>
        </p:nvSpPr>
        <p:spPr bwMode="auto">
          <a:xfrm>
            <a:off x="8650060" y="4382401"/>
            <a:ext cx="1433513" cy="328613"/>
          </a:xfrm>
          <a:custGeom>
            <a:avLst/>
            <a:gdLst>
              <a:gd name="T0" fmla="*/ 120 w 3180"/>
              <a:gd name="T1" fmla="*/ 720 h 726"/>
              <a:gd name="T2" fmla="*/ 3064 w 3180"/>
              <a:gd name="T3" fmla="*/ 720 h 726"/>
              <a:gd name="T4" fmla="*/ 3060 w 3180"/>
              <a:gd name="T5" fmla="*/ 726 h 726"/>
              <a:gd name="T6" fmla="*/ 3180 w 3180"/>
              <a:gd name="T7" fmla="*/ 606 h 726"/>
              <a:gd name="T8" fmla="*/ 3180 w 3180"/>
              <a:gd name="T9" fmla="*/ 606 h 726"/>
              <a:gd name="T10" fmla="*/ 3176 w 3180"/>
              <a:gd name="T11" fmla="*/ 608 h 726"/>
              <a:gd name="T12" fmla="*/ 3176 w 3180"/>
              <a:gd name="T13" fmla="*/ 128 h 726"/>
              <a:gd name="T14" fmla="*/ 3180 w 3180"/>
              <a:gd name="T15" fmla="*/ 126 h 726"/>
              <a:gd name="T16" fmla="*/ 3060 w 3180"/>
              <a:gd name="T17" fmla="*/ 6 h 726"/>
              <a:gd name="T18" fmla="*/ 3064 w 3180"/>
              <a:gd name="T19" fmla="*/ 0 h 726"/>
              <a:gd name="T20" fmla="*/ 120 w 3180"/>
              <a:gd name="T21" fmla="*/ 0 h 726"/>
              <a:gd name="T22" fmla="*/ 120 w 3180"/>
              <a:gd name="T23" fmla="*/ 6 h 726"/>
              <a:gd name="T24" fmla="*/ 0 w 3180"/>
              <a:gd name="T25" fmla="*/ 126 h 726"/>
              <a:gd name="T26" fmla="*/ 8 w 3180"/>
              <a:gd name="T27" fmla="*/ 128 h 726"/>
              <a:gd name="T28" fmla="*/ 8 w 3180"/>
              <a:gd name="T29" fmla="*/ 608 h 726"/>
              <a:gd name="T30" fmla="*/ 0 w 3180"/>
              <a:gd name="T31" fmla="*/ 606 h 726"/>
              <a:gd name="T32" fmla="*/ 120 w 3180"/>
              <a:gd name="T33" fmla="*/ 726 h 726"/>
              <a:gd name="T34" fmla="*/ 120 w 3180"/>
              <a:gd name="T35" fmla="*/ 720 h 7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3180" h="726">
                <a:moveTo>
                  <a:pt x="120" y="720"/>
                </a:moveTo>
                <a:lnTo>
                  <a:pt x="3064" y="720"/>
                </a:lnTo>
                <a:lnTo>
                  <a:pt x="3060" y="726"/>
                </a:lnTo>
                <a:cubicBezTo>
                  <a:pt x="3127" y="726"/>
                  <a:pt x="3180" y="673"/>
                  <a:pt x="3180" y="606"/>
                </a:cubicBezTo>
                <a:cubicBezTo>
                  <a:pt x="3180" y="606"/>
                  <a:pt x="3180" y="606"/>
                  <a:pt x="3180" y="606"/>
                </a:cubicBezTo>
                <a:lnTo>
                  <a:pt x="3176" y="608"/>
                </a:lnTo>
                <a:lnTo>
                  <a:pt x="3176" y="128"/>
                </a:lnTo>
                <a:lnTo>
                  <a:pt x="3180" y="126"/>
                </a:lnTo>
                <a:cubicBezTo>
                  <a:pt x="3180" y="60"/>
                  <a:pt x="3127" y="6"/>
                  <a:pt x="3060" y="6"/>
                </a:cubicBezTo>
                <a:lnTo>
                  <a:pt x="3064" y="0"/>
                </a:lnTo>
                <a:lnTo>
                  <a:pt x="120" y="0"/>
                </a:lnTo>
                <a:lnTo>
                  <a:pt x="120" y="6"/>
                </a:lnTo>
                <a:cubicBezTo>
                  <a:pt x="54" y="6"/>
                  <a:pt x="0" y="60"/>
                  <a:pt x="0" y="126"/>
                </a:cubicBezTo>
                <a:lnTo>
                  <a:pt x="8" y="128"/>
                </a:lnTo>
                <a:lnTo>
                  <a:pt x="8" y="608"/>
                </a:lnTo>
                <a:lnTo>
                  <a:pt x="0" y="606"/>
                </a:lnTo>
                <a:cubicBezTo>
                  <a:pt x="0" y="673"/>
                  <a:pt x="54" y="726"/>
                  <a:pt x="120" y="726"/>
                </a:cubicBezTo>
                <a:lnTo>
                  <a:pt x="120" y="720"/>
                </a:lnTo>
                <a:close/>
              </a:path>
            </a:pathLst>
          </a:custGeom>
          <a:solidFill>
            <a:srgbClr val="EA700D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E"/>
          </a:p>
        </p:txBody>
      </p:sp>
      <p:sp>
        <p:nvSpPr>
          <p:cNvPr id="379" name="Freeform 181">
            <a:extLst>
              <a:ext uri="{FF2B5EF4-FFF2-40B4-BE49-F238E27FC236}">
                <a16:creationId xmlns="" xmlns:a16="http://schemas.microsoft.com/office/drawing/2014/main" id="{8717A627-3020-2458-C5EF-386679D319E3}"/>
              </a:ext>
            </a:extLst>
          </p:cNvPr>
          <p:cNvSpPr>
            <a:spLocks/>
          </p:cNvSpPr>
          <p:nvPr/>
        </p:nvSpPr>
        <p:spPr bwMode="auto">
          <a:xfrm>
            <a:off x="8650060" y="4382401"/>
            <a:ext cx="1433513" cy="328613"/>
          </a:xfrm>
          <a:custGeom>
            <a:avLst/>
            <a:gdLst>
              <a:gd name="T0" fmla="*/ 120 w 3180"/>
              <a:gd name="T1" fmla="*/ 720 h 726"/>
              <a:gd name="T2" fmla="*/ 3064 w 3180"/>
              <a:gd name="T3" fmla="*/ 720 h 726"/>
              <a:gd name="T4" fmla="*/ 3060 w 3180"/>
              <a:gd name="T5" fmla="*/ 726 h 726"/>
              <a:gd name="T6" fmla="*/ 3180 w 3180"/>
              <a:gd name="T7" fmla="*/ 606 h 726"/>
              <a:gd name="T8" fmla="*/ 3180 w 3180"/>
              <a:gd name="T9" fmla="*/ 606 h 726"/>
              <a:gd name="T10" fmla="*/ 3176 w 3180"/>
              <a:gd name="T11" fmla="*/ 608 h 726"/>
              <a:gd name="T12" fmla="*/ 3176 w 3180"/>
              <a:gd name="T13" fmla="*/ 128 h 726"/>
              <a:gd name="T14" fmla="*/ 3180 w 3180"/>
              <a:gd name="T15" fmla="*/ 126 h 726"/>
              <a:gd name="T16" fmla="*/ 3060 w 3180"/>
              <a:gd name="T17" fmla="*/ 6 h 726"/>
              <a:gd name="T18" fmla="*/ 3064 w 3180"/>
              <a:gd name="T19" fmla="*/ 0 h 726"/>
              <a:gd name="T20" fmla="*/ 120 w 3180"/>
              <a:gd name="T21" fmla="*/ 0 h 726"/>
              <a:gd name="T22" fmla="*/ 120 w 3180"/>
              <a:gd name="T23" fmla="*/ 6 h 726"/>
              <a:gd name="T24" fmla="*/ 0 w 3180"/>
              <a:gd name="T25" fmla="*/ 126 h 726"/>
              <a:gd name="T26" fmla="*/ 8 w 3180"/>
              <a:gd name="T27" fmla="*/ 128 h 726"/>
              <a:gd name="T28" fmla="*/ 8 w 3180"/>
              <a:gd name="T29" fmla="*/ 608 h 726"/>
              <a:gd name="T30" fmla="*/ 0 w 3180"/>
              <a:gd name="T31" fmla="*/ 606 h 726"/>
              <a:gd name="T32" fmla="*/ 120 w 3180"/>
              <a:gd name="T33" fmla="*/ 726 h 726"/>
              <a:gd name="T34" fmla="*/ 120 w 3180"/>
              <a:gd name="T35" fmla="*/ 720 h 7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3180" h="726">
                <a:moveTo>
                  <a:pt x="120" y="720"/>
                </a:moveTo>
                <a:lnTo>
                  <a:pt x="3064" y="720"/>
                </a:lnTo>
                <a:lnTo>
                  <a:pt x="3060" y="726"/>
                </a:lnTo>
                <a:cubicBezTo>
                  <a:pt x="3127" y="726"/>
                  <a:pt x="3180" y="673"/>
                  <a:pt x="3180" y="606"/>
                </a:cubicBezTo>
                <a:cubicBezTo>
                  <a:pt x="3180" y="606"/>
                  <a:pt x="3180" y="606"/>
                  <a:pt x="3180" y="606"/>
                </a:cubicBezTo>
                <a:lnTo>
                  <a:pt x="3176" y="608"/>
                </a:lnTo>
                <a:lnTo>
                  <a:pt x="3176" y="128"/>
                </a:lnTo>
                <a:lnTo>
                  <a:pt x="3180" y="126"/>
                </a:lnTo>
                <a:cubicBezTo>
                  <a:pt x="3180" y="60"/>
                  <a:pt x="3127" y="6"/>
                  <a:pt x="3060" y="6"/>
                </a:cubicBezTo>
                <a:lnTo>
                  <a:pt x="3064" y="0"/>
                </a:lnTo>
                <a:lnTo>
                  <a:pt x="120" y="0"/>
                </a:lnTo>
                <a:lnTo>
                  <a:pt x="120" y="6"/>
                </a:lnTo>
                <a:cubicBezTo>
                  <a:pt x="54" y="6"/>
                  <a:pt x="0" y="60"/>
                  <a:pt x="0" y="126"/>
                </a:cubicBezTo>
                <a:lnTo>
                  <a:pt x="8" y="128"/>
                </a:lnTo>
                <a:lnTo>
                  <a:pt x="8" y="608"/>
                </a:lnTo>
                <a:lnTo>
                  <a:pt x="0" y="606"/>
                </a:lnTo>
                <a:cubicBezTo>
                  <a:pt x="0" y="673"/>
                  <a:pt x="54" y="726"/>
                  <a:pt x="120" y="726"/>
                </a:cubicBezTo>
                <a:lnTo>
                  <a:pt x="120" y="720"/>
                </a:lnTo>
                <a:close/>
              </a:path>
            </a:pathLst>
          </a:custGeom>
          <a:noFill/>
          <a:ln w="14288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E"/>
          </a:p>
        </p:txBody>
      </p:sp>
      <p:sp>
        <p:nvSpPr>
          <p:cNvPr id="380" name="Rectangle 182">
            <a:extLst>
              <a:ext uri="{FF2B5EF4-FFF2-40B4-BE49-F238E27FC236}">
                <a16:creationId xmlns="" xmlns:a16="http://schemas.microsoft.com/office/drawing/2014/main" id="{5226C4C3-3386-98CF-7E06-F98872D884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83410" y="4469714"/>
            <a:ext cx="1327150" cy="18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Resource Allocation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81" name="Freeform 183">
            <a:extLst>
              <a:ext uri="{FF2B5EF4-FFF2-40B4-BE49-F238E27FC236}">
                <a16:creationId xmlns="" xmlns:a16="http://schemas.microsoft.com/office/drawing/2014/main" id="{452F91F4-5FAA-96A1-9EA8-520EC4E2B238}"/>
              </a:ext>
            </a:extLst>
          </p:cNvPr>
          <p:cNvSpPr>
            <a:spLocks/>
          </p:cNvSpPr>
          <p:nvPr/>
        </p:nvSpPr>
        <p:spPr bwMode="auto">
          <a:xfrm>
            <a:off x="10650310" y="5680976"/>
            <a:ext cx="1214438" cy="382588"/>
          </a:xfrm>
          <a:custGeom>
            <a:avLst/>
            <a:gdLst>
              <a:gd name="T0" fmla="*/ 128 w 2694"/>
              <a:gd name="T1" fmla="*/ 848 h 848"/>
              <a:gd name="T2" fmla="*/ 2576 w 2694"/>
              <a:gd name="T3" fmla="*/ 848 h 848"/>
              <a:gd name="T4" fmla="*/ 2574 w 2694"/>
              <a:gd name="T5" fmla="*/ 846 h 848"/>
              <a:gd name="T6" fmla="*/ 2694 w 2694"/>
              <a:gd name="T7" fmla="*/ 726 h 848"/>
              <a:gd name="T8" fmla="*/ 2694 w 2694"/>
              <a:gd name="T9" fmla="*/ 726 h 848"/>
              <a:gd name="T10" fmla="*/ 2688 w 2694"/>
              <a:gd name="T11" fmla="*/ 720 h 848"/>
              <a:gd name="T12" fmla="*/ 2688 w 2694"/>
              <a:gd name="T13" fmla="*/ 128 h 848"/>
              <a:gd name="T14" fmla="*/ 2694 w 2694"/>
              <a:gd name="T15" fmla="*/ 126 h 848"/>
              <a:gd name="T16" fmla="*/ 2574 w 2694"/>
              <a:gd name="T17" fmla="*/ 6 h 848"/>
              <a:gd name="T18" fmla="*/ 2576 w 2694"/>
              <a:gd name="T19" fmla="*/ 0 h 848"/>
              <a:gd name="T20" fmla="*/ 128 w 2694"/>
              <a:gd name="T21" fmla="*/ 0 h 848"/>
              <a:gd name="T22" fmla="*/ 126 w 2694"/>
              <a:gd name="T23" fmla="*/ 6 h 848"/>
              <a:gd name="T24" fmla="*/ 6 w 2694"/>
              <a:gd name="T25" fmla="*/ 126 h 848"/>
              <a:gd name="T26" fmla="*/ 0 w 2694"/>
              <a:gd name="T27" fmla="*/ 128 h 848"/>
              <a:gd name="T28" fmla="*/ 0 w 2694"/>
              <a:gd name="T29" fmla="*/ 720 h 848"/>
              <a:gd name="T30" fmla="*/ 6 w 2694"/>
              <a:gd name="T31" fmla="*/ 726 h 848"/>
              <a:gd name="T32" fmla="*/ 126 w 2694"/>
              <a:gd name="T33" fmla="*/ 846 h 848"/>
              <a:gd name="T34" fmla="*/ 128 w 2694"/>
              <a:gd name="T35" fmla="*/ 848 h 8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2694" h="848">
                <a:moveTo>
                  <a:pt x="128" y="848"/>
                </a:moveTo>
                <a:lnTo>
                  <a:pt x="2576" y="848"/>
                </a:lnTo>
                <a:lnTo>
                  <a:pt x="2574" y="846"/>
                </a:lnTo>
                <a:cubicBezTo>
                  <a:pt x="2641" y="846"/>
                  <a:pt x="2694" y="793"/>
                  <a:pt x="2694" y="726"/>
                </a:cubicBezTo>
                <a:cubicBezTo>
                  <a:pt x="2694" y="726"/>
                  <a:pt x="2694" y="726"/>
                  <a:pt x="2694" y="726"/>
                </a:cubicBezTo>
                <a:lnTo>
                  <a:pt x="2688" y="720"/>
                </a:lnTo>
                <a:lnTo>
                  <a:pt x="2688" y="128"/>
                </a:lnTo>
                <a:lnTo>
                  <a:pt x="2694" y="126"/>
                </a:lnTo>
                <a:cubicBezTo>
                  <a:pt x="2694" y="60"/>
                  <a:pt x="2641" y="6"/>
                  <a:pt x="2574" y="6"/>
                </a:cubicBezTo>
                <a:lnTo>
                  <a:pt x="2576" y="0"/>
                </a:lnTo>
                <a:lnTo>
                  <a:pt x="128" y="0"/>
                </a:lnTo>
                <a:lnTo>
                  <a:pt x="126" y="6"/>
                </a:lnTo>
                <a:cubicBezTo>
                  <a:pt x="60" y="6"/>
                  <a:pt x="6" y="60"/>
                  <a:pt x="6" y="126"/>
                </a:cubicBezTo>
                <a:lnTo>
                  <a:pt x="0" y="128"/>
                </a:lnTo>
                <a:lnTo>
                  <a:pt x="0" y="720"/>
                </a:lnTo>
                <a:lnTo>
                  <a:pt x="6" y="726"/>
                </a:lnTo>
                <a:cubicBezTo>
                  <a:pt x="6" y="793"/>
                  <a:pt x="60" y="846"/>
                  <a:pt x="126" y="846"/>
                </a:cubicBezTo>
                <a:lnTo>
                  <a:pt x="128" y="848"/>
                </a:lnTo>
                <a:close/>
              </a:path>
            </a:pathLst>
          </a:custGeom>
          <a:solidFill>
            <a:srgbClr val="EA700D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E"/>
          </a:p>
        </p:txBody>
      </p:sp>
      <p:sp>
        <p:nvSpPr>
          <p:cNvPr id="382" name="Freeform 184">
            <a:extLst>
              <a:ext uri="{FF2B5EF4-FFF2-40B4-BE49-F238E27FC236}">
                <a16:creationId xmlns="" xmlns:a16="http://schemas.microsoft.com/office/drawing/2014/main" id="{89F82C14-E876-A086-3BCA-BD1C704056A1}"/>
              </a:ext>
            </a:extLst>
          </p:cNvPr>
          <p:cNvSpPr>
            <a:spLocks/>
          </p:cNvSpPr>
          <p:nvPr/>
        </p:nvSpPr>
        <p:spPr bwMode="auto">
          <a:xfrm>
            <a:off x="10650310" y="5680976"/>
            <a:ext cx="1214438" cy="382588"/>
          </a:xfrm>
          <a:custGeom>
            <a:avLst/>
            <a:gdLst>
              <a:gd name="T0" fmla="*/ 128 w 2694"/>
              <a:gd name="T1" fmla="*/ 848 h 848"/>
              <a:gd name="T2" fmla="*/ 2576 w 2694"/>
              <a:gd name="T3" fmla="*/ 848 h 848"/>
              <a:gd name="T4" fmla="*/ 2574 w 2694"/>
              <a:gd name="T5" fmla="*/ 846 h 848"/>
              <a:gd name="T6" fmla="*/ 2694 w 2694"/>
              <a:gd name="T7" fmla="*/ 726 h 848"/>
              <a:gd name="T8" fmla="*/ 2694 w 2694"/>
              <a:gd name="T9" fmla="*/ 726 h 848"/>
              <a:gd name="T10" fmla="*/ 2688 w 2694"/>
              <a:gd name="T11" fmla="*/ 720 h 848"/>
              <a:gd name="T12" fmla="*/ 2688 w 2694"/>
              <a:gd name="T13" fmla="*/ 128 h 848"/>
              <a:gd name="T14" fmla="*/ 2694 w 2694"/>
              <a:gd name="T15" fmla="*/ 126 h 848"/>
              <a:gd name="T16" fmla="*/ 2574 w 2694"/>
              <a:gd name="T17" fmla="*/ 6 h 848"/>
              <a:gd name="T18" fmla="*/ 2576 w 2694"/>
              <a:gd name="T19" fmla="*/ 0 h 848"/>
              <a:gd name="T20" fmla="*/ 128 w 2694"/>
              <a:gd name="T21" fmla="*/ 0 h 848"/>
              <a:gd name="T22" fmla="*/ 126 w 2694"/>
              <a:gd name="T23" fmla="*/ 6 h 848"/>
              <a:gd name="T24" fmla="*/ 6 w 2694"/>
              <a:gd name="T25" fmla="*/ 126 h 848"/>
              <a:gd name="T26" fmla="*/ 0 w 2694"/>
              <a:gd name="T27" fmla="*/ 128 h 848"/>
              <a:gd name="T28" fmla="*/ 0 w 2694"/>
              <a:gd name="T29" fmla="*/ 720 h 848"/>
              <a:gd name="T30" fmla="*/ 6 w 2694"/>
              <a:gd name="T31" fmla="*/ 726 h 848"/>
              <a:gd name="T32" fmla="*/ 126 w 2694"/>
              <a:gd name="T33" fmla="*/ 846 h 848"/>
              <a:gd name="T34" fmla="*/ 128 w 2694"/>
              <a:gd name="T35" fmla="*/ 848 h 8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2694" h="848">
                <a:moveTo>
                  <a:pt x="128" y="848"/>
                </a:moveTo>
                <a:lnTo>
                  <a:pt x="2576" y="848"/>
                </a:lnTo>
                <a:lnTo>
                  <a:pt x="2574" y="846"/>
                </a:lnTo>
                <a:cubicBezTo>
                  <a:pt x="2641" y="846"/>
                  <a:pt x="2694" y="793"/>
                  <a:pt x="2694" y="726"/>
                </a:cubicBezTo>
                <a:cubicBezTo>
                  <a:pt x="2694" y="726"/>
                  <a:pt x="2694" y="726"/>
                  <a:pt x="2694" y="726"/>
                </a:cubicBezTo>
                <a:lnTo>
                  <a:pt x="2688" y="720"/>
                </a:lnTo>
                <a:lnTo>
                  <a:pt x="2688" y="128"/>
                </a:lnTo>
                <a:lnTo>
                  <a:pt x="2694" y="126"/>
                </a:lnTo>
                <a:cubicBezTo>
                  <a:pt x="2694" y="60"/>
                  <a:pt x="2641" y="6"/>
                  <a:pt x="2574" y="6"/>
                </a:cubicBezTo>
                <a:lnTo>
                  <a:pt x="2576" y="0"/>
                </a:lnTo>
                <a:lnTo>
                  <a:pt x="128" y="0"/>
                </a:lnTo>
                <a:lnTo>
                  <a:pt x="126" y="6"/>
                </a:lnTo>
                <a:cubicBezTo>
                  <a:pt x="60" y="6"/>
                  <a:pt x="6" y="60"/>
                  <a:pt x="6" y="126"/>
                </a:cubicBezTo>
                <a:lnTo>
                  <a:pt x="0" y="128"/>
                </a:lnTo>
                <a:lnTo>
                  <a:pt x="0" y="720"/>
                </a:lnTo>
                <a:lnTo>
                  <a:pt x="6" y="726"/>
                </a:lnTo>
                <a:cubicBezTo>
                  <a:pt x="6" y="793"/>
                  <a:pt x="60" y="846"/>
                  <a:pt x="126" y="846"/>
                </a:cubicBezTo>
                <a:lnTo>
                  <a:pt x="128" y="848"/>
                </a:lnTo>
                <a:close/>
              </a:path>
            </a:pathLst>
          </a:custGeom>
          <a:noFill/>
          <a:ln w="14288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E"/>
          </a:p>
        </p:txBody>
      </p:sp>
      <p:sp>
        <p:nvSpPr>
          <p:cNvPr id="383" name="Rectangle 185">
            <a:extLst>
              <a:ext uri="{FF2B5EF4-FFF2-40B4-BE49-F238E27FC236}">
                <a16:creationId xmlns="" xmlns:a16="http://schemas.microsoft.com/office/drawing/2014/main" id="{03F07764-B448-3F94-0020-3C66CA2CC4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23348" y="5711139"/>
            <a:ext cx="1001713" cy="18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Head and Eye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84" name="Rectangle 186">
            <a:extLst>
              <a:ext uri="{FF2B5EF4-FFF2-40B4-BE49-F238E27FC236}">
                <a16:creationId xmlns="" xmlns:a16="http://schemas.microsoft.com/office/drawing/2014/main" id="{0F5492A2-8BB2-C782-AA11-34E4A6FDEC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982098" y="5869889"/>
            <a:ext cx="635000" cy="18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Tracking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85" name="Freeform 187">
            <a:extLst>
              <a:ext uri="{FF2B5EF4-FFF2-40B4-BE49-F238E27FC236}">
                <a16:creationId xmlns="" xmlns:a16="http://schemas.microsoft.com/office/drawing/2014/main" id="{5E4B220B-9E7B-4E9E-D3B4-6570BFC8F3D2}"/>
              </a:ext>
            </a:extLst>
          </p:cNvPr>
          <p:cNvSpPr>
            <a:spLocks/>
          </p:cNvSpPr>
          <p:nvPr/>
        </p:nvSpPr>
        <p:spPr bwMode="auto">
          <a:xfrm>
            <a:off x="8551635" y="5088839"/>
            <a:ext cx="1465263" cy="1028700"/>
          </a:xfrm>
          <a:custGeom>
            <a:avLst/>
            <a:gdLst>
              <a:gd name="T0" fmla="*/ 128 w 3248"/>
              <a:gd name="T1" fmla="*/ 2274 h 2280"/>
              <a:gd name="T2" fmla="*/ 3120 w 3248"/>
              <a:gd name="T3" fmla="*/ 2274 h 2280"/>
              <a:gd name="T4" fmla="*/ 3126 w 3248"/>
              <a:gd name="T5" fmla="*/ 2280 h 2280"/>
              <a:gd name="T6" fmla="*/ 3246 w 3248"/>
              <a:gd name="T7" fmla="*/ 2160 h 2280"/>
              <a:gd name="T8" fmla="*/ 3246 w 3248"/>
              <a:gd name="T9" fmla="*/ 2160 h 2280"/>
              <a:gd name="T10" fmla="*/ 3248 w 3248"/>
              <a:gd name="T11" fmla="*/ 2162 h 2280"/>
              <a:gd name="T12" fmla="*/ 3248 w 3248"/>
              <a:gd name="T13" fmla="*/ 114 h 2280"/>
              <a:gd name="T14" fmla="*/ 3246 w 3248"/>
              <a:gd name="T15" fmla="*/ 120 h 2280"/>
              <a:gd name="T16" fmla="*/ 3126 w 3248"/>
              <a:gd name="T17" fmla="*/ 0 h 2280"/>
              <a:gd name="T18" fmla="*/ 3120 w 3248"/>
              <a:gd name="T19" fmla="*/ 2 h 2280"/>
              <a:gd name="T20" fmla="*/ 128 w 3248"/>
              <a:gd name="T21" fmla="*/ 2 h 2280"/>
              <a:gd name="T22" fmla="*/ 126 w 3248"/>
              <a:gd name="T23" fmla="*/ 0 h 2280"/>
              <a:gd name="T24" fmla="*/ 6 w 3248"/>
              <a:gd name="T25" fmla="*/ 120 h 2280"/>
              <a:gd name="T26" fmla="*/ 0 w 3248"/>
              <a:gd name="T27" fmla="*/ 114 h 2280"/>
              <a:gd name="T28" fmla="*/ 0 w 3248"/>
              <a:gd name="T29" fmla="*/ 2162 h 2280"/>
              <a:gd name="T30" fmla="*/ 6 w 3248"/>
              <a:gd name="T31" fmla="*/ 2160 h 2280"/>
              <a:gd name="T32" fmla="*/ 126 w 3248"/>
              <a:gd name="T33" fmla="*/ 2280 h 2280"/>
              <a:gd name="T34" fmla="*/ 128 w 3248"/>
              <a:gd name="T35" fmla="*/ 2274 h 22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3248" h="2280">
                <a:moveTo>
                  <a:pt x="128" y="2274"/>
                </a:moveTo>
                <a:lnTo>
                  <a:pt x="3120" y="2274"/>
                </a:lnTo>
                <a:lnTo>
                  <a:pt x="3126" y="2280"/>
                </a:lnTo>
                <a:cubicBezTo>
                  <a:pt x="3193" y="2280"/>
                  <a:pt x="3246" y="2227"/>
                  <a:pt x="3246" y="2160"/>
                </a:cubicBezTo>
                <a:cubicBezTo>
                  <a:pt x="3246" y="2160"/>
                  <a:pt x="3246" y="2160"/>
                  <a:pt x="3246" y="2160"/>
                </a:cubicBezTo>
                <a:lnTo>
                  <a:pt x="3248" y="2162"/>
                </a:lnTo>
                <a:lnTo>
                  <a:pt x="3248" y="114"/>
                </a:lnTo>
                <a:lnTo>
                  <a:pt x="3246" y="120"/>
                </a:lnTo>
                <a:cubicBezTo>
                  <a:pt x="3246" y="54"/>
                  <a:pt x="3193" y="0"/>
                  <a:pt x="3126" y="0"/>
                </a:cubicBezTo>
                <a:lnTo>
                  <a:pt x="3120" y="2"/>
                </a:lnTo>
                <a:lnTo>
                  <a:pt x="128" y="2"/>
                </a:lnTo>
                <a:lnTo>
                  <a:pt x="126" y="0"/>
                </a:lnTo>
                <a:cubicBezTo>
                  <a:pt x="60" y="0"/>
                  <a:pt x="6" y="54"/>
                  <a:pt x="6" y="120"/>
                </a:cubicBezTo>
                <a:lnTo>
                  <a:pt x="0" y="114"/>
                </a:lnTo>
                <a:lnTo>
                  <a:pt x="0" y="2162"/>
                </a:lnTo>
                <a:lnTo>
                  <a:pt x="6" y="2160"/>
                </a:lnTo>
                <a:cubicBezTo>
                  <a:pt x="6" y="2227"/>
                  <a:pt x="60" y="2280"/>
                  <a:pt x="126" y="2280"/>
                </a:cubicBezTo>
                <a:lnTo>
                  <a:pt x="128" y="2274"/>
                </a:lnTo>
                <a:close/>
              </a:path>
            </a:pathLst>
          </a:custGeom>
          <a:solidFill>
            <a:srgbClr val="F9C499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E"/>
          </a:p>
        </p:txBody>
      </p:sp>
      <p:sp>
        <p:nvSpPr>
          <p:cNvPr id="386" name="Freeform 188">
            <a:extLst>
              <a:ext uri="{FF2B5EF4-FFF2-40B4-BE49-F238E27FC236}">
                <a16:creationId xmlns="" xmlns:a16="http://schemas.microsoft.com/office/drawing/2014/main" id="{4216FAED-5ED5-C532-4A28-45077E451F8C}"/>
              </a:ext>
            </a:extLst>
          </p:cNvPr>
          <p:cNvSpPr>
            <a:spLocks/>
          </p:cNvSpPr>
          <p:nvPr/>
        </p:nvSpPr>
        <p:spPr bwMode="auto">
          <a:xfrm>
            <a:off x="8551635" y="5088839"/>
            <a:ext cx="1465263" cy="1028700"/>
          </a:xfrm>
          <a:custGeom>
            <a:avLst/>
            <a:gdLst>
              <a:gd name="T0" fmla="*/ 128 w 3248"/>
              <a:gd name="T1" fmla="*/ 2274 h 2280"/>
              <a:gd name="T2" fmla="*/ 3120 w 3248"/>
              <a:gd name="T3" fmla="*/ 2274 h 2280"/>
              <a:gd name="T4" fmla="*/ 3126 w 3248"/>
              <a:gd name="T5" fmla="*/ 2280 h 2280"/>
              <a:gd name="T6" fmla="*/ 3246 w 3248"/>
              <a:gd name="T7" fmla="*/ 2160 h 2280"/>
              <a:gd name="T8" fmla="*/ 3246 w 3248"/>
              <a:gd name="T9" fmla="*/ 2160 h 2280"/>
              <a:gd name="T10" fmla="*/ 3248 w 3248"/>
              <a:gd name="T11" fmla="*/ 2162 h 2280"/>
              <a:gd name="T12" fmla="*/ 3248 w 3248"/>
              <a:gd name="T13" fmla="*/ 114 h 2280"/>
              <a:gd name="T14" fmla="*/ 3246 w 3248"/>
              <a:gd name="T15" fmla="*/ 120 h 2280"/>
              <a:gd name="T16" fmla="*/ 3126 w 3248"/>
              <a:gd name="T17" fmla="*/ 0 h 2280"/>
              <a:gd name="T18" fmla="*/ 3120 w 3248"/>
              <a:gd name="T19" fmla="*/ 2 h 2280"/>
              <a:gd name="T20" fmla="*/ 128 w 3248"/>
              <a:gd name="T21" fmla="*/ 2 h 2280"/>
              <a:gd name="T22" fmla="*/ 126 w 3248"/>
              <a:gd name="T23" fmla="*/ 0 h 2280"/>
              <a:gd name="T24" fmla="*/ 6 w 3248"/>
              <a:gd name="T25" fmla="*/ 120 h 2280"/>
              <a:gd name="T26" fmla="*/ 0 w 3248"/>
              <a:gd name="T27" fmla="*/ 114 h 2280"/>
              <a:gd name="T28" fmla="*/ 0 w 3248"/>
              <a:gd name="T29" fmla="*/ 2162 h 2280"/>
              <a:gd name="T30" fmla="*/ 6 w 3248"/>
              <a:gd name="T31" fmla="*/ 2160 h 2280"/>
              <a:gd name="T32" fmla="*/ 126 w 3248"/>
              <a:gd name="T33" fmla="*/ 2280 h 2280"/>
              <a:gd name="T34" fmla="*/ 128 w 3248"/>
              <a:gd name="T35" fmla="*/ 2274 h 22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3248" h="2280">
                <a:moveTo>
                  <a:pt x="128" y="2274"/>
                </a:moveTo>
                <a:lnTo>
                  <a:pt x="3120" y="2274"/>
                </a:lnTo>
                <a:lnTo>
                  <a:pt x="3126" y="2280"/>
                </a:lnTo>
                <a:cubicBezTo>
                  <a:pt x="3193" y="2280"/>
                  <a:pt x="3246" y="2227"/>
                  <a:pt x="3246" y="2160"/>
                </a:cubicBezTo>
                <a:cubicBezTo>
                  <a:pt x="3246" y="2160"/>
                  <a:pt x="3246" y="2160"/>
                  <a:pt x="3246" y="2160"/>
                </a:cubicBezTo>
                <a:lnTo>
                  <a:pt x="3248" y="2162"/>
                </a:lnTo>
                <a:lnTo>
                  <a:pt x="3248" y="114"/>
                </a:lnTo>
                <a:lnTo>
                  <a:pt x="3246" y="120"/>
                </a:lnTo>
                <a:cubicBezTo>
                  <a:pt x="3246" y="54"/>
                  <a:pt x="3193" y="0"/>
                  <a:pt x="3126" y="0"/>
                </a:cubicBezTo>
                <a:lnTo>
                  <a:pt x="3120" y="2"/>
                </a:lnTo>
                <a:lnTo>
                  <a:pt x="128" y="2"/>
                </a:lnTo>
                <a:lnTo>
                  <a:pt x="126" y="0"/>
                </a:lnTo>
                <a:cubicBezTo>
                  <a:pt x="60" y="0"/>
                  <a:pt x="6" y="54"/>
                  <a:pt x="6" y="120"/>
                </a:cubicBezTo>
                <a:lnTo>
                  <a:pt x="0" y="114"/>
                </a:lnTo>
                <a:lnTo>
                  <a:pt x="0" y="2162"/>
                </a:lnTo>
                <a:lnTo>
                  <a:pt x="6" y="2160"/>
                </a:lnTo>
                <a:cubicBezTo>
                  <a:pt x="6" y="2227"/>
                  <a:pt x="60" y="2280"/>
                  <a:pt x="126" y="2280"/>
                </a:cubicBezTo>
                <a:lnTo>
                  <a:pt x="128" y="2274"/>
                </a:lnTo>
                <a:close/>
              </a:path>
            </a:pathLst>
          </a:custGeom>
          <a:noFill/>
          <a:ln w="14288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E"/>
          </a:p>
        </p:txBody>
      </p:sp>
      <p:sp>
        <p:nvSpPr>
          <p:cNvPr id="387" name="Rectangle 189">
            <a:extLst>
              <a:ext uri="{FF2B5EF4-FFF2-40B4-BE49-F238E27FC236}">
                <a16:creationId xmlns="" xmlns:a16="http://schemas.microsoft.com/office/drawing/2014/main" id="{D4D93F0A-3610-A03C-5033-DA29F6BDB5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50123" y="5133289"/>
            <a:ext cx="346075" cy="18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QoE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88" name="Freeform 190">
            <a:extLst>
              <a:ext uri="{FF2B5EF4-FFF2-40B4-BE49-F238E27FC236}">
                <a16:creationId xmlns="" xmlns:a16="http://schemas.microsoft.com/office/drawing/2014/main" id="{F1BDE0E1-7015-BFB4-A1C6-0D2572BF576C}"/>
              </a:ext>
            </a:extLst>
          </p:cNvPr>
          <p:cNvSpPr>
            <a:spLocks/>
          </p:cNvSpPr>
          <p:nvPr/>
        </p:nvSpPr>
        <p:spPr bwMode="auto">
          <a:xfrm>
            <a:off x="8635773" y="5304739"/>
            <a:ext cx="1301750" cy="355600"/>
          </a:xfrm>
          <a:custGeom>
            <a:avLst/>
            <a:gdLst>
              <a:gd name="T0" fmla="*/ 118 w 2886"/>
              <a:gd name="T1" fmla="*/ 786 h 786"/>
              <a:gd name="T2" fmla="*/ 2758 w 2886"/>
              <a:gd name="T3" fmla="*/ 786 h 786"/>
              <a:gd name="T4" fmla="*/ 2760 w 2886"/>
              <a:gd name="T5" fmla="*/ 780 h 786"/>
              <a:gd name="T6" fmla="*/ 2880 w 2886"/>
              <a:gd name="T7" fmla="*/ 660 h 786"/>
              <a:gd name="T8" fmla="*/ 2880 w 2886"/>
              <a:gd name="T9" fmla="*/ 660 h 786"/>
              <a:gd name="T10" fmla="*/ 2886 w 2886"/>
              <a:gd name="T11" fmla="*/ 658 h 786"/>
              <a:gd name="T12" fmla="*/ 2886 w 2886"/>
              <a:gd name="T13" fmla="*/ 114 h 786"/>
              <a:gd name="T14" fmla="*/ 2880 w 2886"/>
              <a:gd name="T15" fmla="*/ 120 h 786"/>
              <a:gd name="T16" fmla="*/ 2760 w 2886"/>
              <a:gd name="T17" fmla="*/ 0 h 786"/>
              <a:gd name="T18" fmla="*/ 2758 w 2886"/>
              <a:gd name="T19" fmla="*/ 2 h 786"/>
              <a:gd name="T20" fmla="*/ 118 w 2886"/>
              <a:gd name="T21" fmla="*/ 2 h 786"/>
              <a:gd name="T22" fmla="*/ 120 w 2886"/>
              <a:gd name="T23" fmla="*/ 0 h 786"/>
              <a:gd name="T24" fmla="*/ 0 w 2886"/>
              <a:gd name="T25" fmla="*/ 120 h 786"/>
              <a:gd name="T26" fmla="*/ 6 w 2886"/>
              <a:gd name="T27" fmla="*/ 114 h 786"/>
              <a:gd name="T28" fmla="*/ 6 w 2886"/>
              <a:gd name="T29" fmla="*/ 658 h 786"/>
              <a:gd name="T30" fmla="*/ 0 w 2886"/>
              <a:gd name="T31" fmla="*/ 660 h 786"/>
              <a:gd name="T32" fmla="*/ 120 w 2886"/>
              <a:gd name="T33" fmla="*/ 780 h 786"/>
              <a:gd name="T34" fmla="*/ 118 w 2886"/>
              <a:gd name="T35" fmla="*/ 786 h 7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2886" h="786">
                <a:moveTo>
                  <a:pt x="118" y="786"/>
                </a:moveTo>
                <a:lnTo>
                  <a:pt x="2758" y="786"/>
                </a:lnTo>
                <a:lnTo>
                  <a:pt x="2760" y="780"/>
                </a:lnTo>
                <a:cubicBezTo>
                  <a:pt x="2827" y="780"/>
                  <a:pt x="2880" y="727"/>
                  <a:pt x="2880" y="660"/>
                </a:cubicBezTo>
                <a:cubicBezTo>
                  <a:pt x="2880" y="660"/>
                  <a:pt x="2880" y="660"/>
                  <a:pt x="2880" y="660"/>
                </a:cubicBezTo>
                <a:lnTo>
                  <a:pt x="2886" y="658"/>
                </a:lnTo>
                <a:lnTo>
                  <a:pt x="2886" y="114"/>
                </a:lnTo>
                <a:lnTo>
                  <a:pt x="2880" y="120"/>
                </a:lnTo>
                <a:cubicBezTo>
                  <a:pt x="2880" y="54"/>
                  <a:pt x="2827" y="0"/>
                  <a:pt x="2760" y="0"/>
                </a:cubicBezTo>
                <a:lnTo>
                  <a:pt x="2758" y="2"/>
                </a:lnTo>
                <a:lnTo>
                  <a:pt x="118" y="2"/>
                </a:lnTo>
                <a:lnTo>
                  <a:pt x="120" y="0"/>
                </a:lnTo>
                <a:cubicBezTo>
                  <a:pt x="54" y="0"/>
                  <a:pt x="0" y="54"/>
                  <a:pt x="0" y="120"/>
                </a:cubicBezTo>
                <a:lnTo>
                  <a:pt x="6" y="114"/>
                </a:lnTo>
                <a:lnTo>
                  <a:pt x="6" y="658"/>
                </a:lnTo>
                <a:lnTo>
                  <a:pt x="0" y="660"/>
                </a:lnTo>
                <a:cubicBezTo>
                  <a:pt x="0" y="727"/>
                  <a:pt x="54" y="780"/>
                  <a:pt x="120" y="780"/>
                </a:cubicBezTo>
                <a:lnTo>
                  <a:pt x="118" y="786"/>
                </a:lnTo>
                <a:close/>
              </a:path>
            </a:pathLst>
          </a:custGeom>
          <a:solidFill>
            <a:srgbClr val="EA700D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E"/>
          </a:p>
        </p:txBody>
      </p:sp>
      <p:sp>
        <p:nvSpPr>
          <p:cNvPr id="389" name="Freeform 191">
            <a:extLst>
              <a:ext uri="{FF2B5EF4-FFF2-40B4-BE49-F238E27FC236}">
                <a16:creationId xmlns="" xmlns:a16="http://schemas.microsoft.com/office/drawing/2014/main" id="{11B15A30-62AF-F4A9-361E-D75D9BCE5375}"/>
              </a:ext>
            </a:extLst>
          </p:cNvPr>
          <p:cNvSpPr>
            <a:spLocks/>
          </p:cNvSpPr>
          <p:nvPr/>
        </p:nvSpPr>
        <p:spPr bwMode="auto">
          <a:xfrm>
            <a:off x="8635773" y="5304739"/>
            <a:ext cx="1301750" cy="355600"/>
          </a:xfrm>
          <a:custGeom>
            <a:avLst/>
            <a:gdLst>
              <a:gd name="T0" fmla="*/ 118 w 2886"/>
              <a:gd name="T1" fmla="*/ 786 h 786"/>
              <a:gd name="T2" fmla="*/ 2758 w 2886"/>
              <a:gd name="T3" fmla="*/ 786 h 786"/>
              <a:gd name="T4" fmla="*/ 2760 w 2886"/>
              <a:gd name="T5" fmla="*/ 780 h 786"/>
              <a:gd name="T6" fmla="*/ 2880 w 2886"/>
              <a:gd name="T7" fmla="*/ 660 h 786"/>
              <a:gd name="T8" fmla="*/ 2880 w 2886"/>
              <a:gd name="T9" fmla="*/ 660 h 786"/>
              <a:gd name="T10" fmla="*/ 2886 w 2886"/>
              <a:gd name="T11" fmla="*/ 658 h 786"/>
              <a:gd name="T12" fmla="*/ 2886 w 2886"/>
              <a:gd name="T13" fmla="*/ 114 h 786"/>
              <a:gd name="T14" fmla="*/ 2880 w 2886"/>
              <a:gd name="T15" fmla="*/ 120 h 786"/>
              <a:gd name="T16" fmla="*/ 2760 w 2886"/>
              <a:gd name="T17" fmla="*/ 0 h 786"/>
              <a:gd name="T18" fmla="*/ 2758 w 2886"/>
              <a:gd name="T19" fmla="*/ 2 h 786"/>
              <a:gd name="T20" fmla="*/ 118 w 2886"/>
              <a:gd name="T21" fmla="*/ 2 h 786"/>
              <a:gd name="T22" fmla="*/ 120 w 2886"/>
              <a:gd name="T23" fmla="*/ 0 h 786"/>
              <a:gd name="T24" fmla="*/ 0 w 2886"/>
              <a:gd name="T25" fmla="*/ 120 h 786"/>
              <a:gd name="T26" fmla="*/ 6 w 2886"/>
              <a:gd name="T27" fmla="*/ 114 h 786"/>
              <a:gd name="T28" fmla="*/ 6 w 2886"/>
              <a:gd name="T29" fmla="*/ 658 h 786"/>
              <a:gd name="T30" fmla="*/ 0 w 2886"/>
              <a:gd name="T31" fmla="*/ 660 h 786"/>
              <a:gd name="T32" fmla="*/ 120 w 2886"/>
              <a:gd name="T33" fmla="*/ 780 h 786"/>
              <a:gd name="T34" fmla="*/ 118 w 2886"/>
              <a:gd name="T35" fmla="*/ 786 h 7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2886" h="786">
                <a:moveTo>
                  <a:pt x="118" y="786"/>
                </a:moveTo>
                <a:lnTo>
                  <a:pt x="2758" y="786"/>
                </a:lnTo>
                <a:lnTo>
                  <a:pt x="2760" y="780"/>
                </a:lnTo>
                <a:cubicBezTo>
                  <a:pt x="2827" y="780"/>
                  <a:pt x="2880" y="727"/>
                  <a:pt x="2880" y="660"/>
                </a:cubicBezTo>
                <a:cubicBezTo>
                  <a:pt x="2880" y="660"/>
                  <a:pt x="2880" y="660"/>
                  <a:pt x="2880" y="660"/>
                </a:cubicBezTo>
                <a:lnTo>
                  <a:pt x="2886" y="658"/>
                </a:lnTo>
                <a:lnTo>
                  <a:pt x="2886" y="114"/>
                </a:lnTo>
                <a:lnTo>
                  <a:pt x="2880" y="120"/>
                </a:lnTo>
                <a:cubicBezTo>
                  <a:pt x="2880" y="54"/>
                  <a:pt x="2827" y="0"/>
                  <a:pt x="2760" y="0"/>
                </a:cubicBezTo>
                <a:lnTo>
                  <a:pt x="2758" y="2"/>
                </a:lnTo>
                <a:lnTo>
                  <a:pt x="118" y="2"/>
                </a:lnTo>
                <a:lnTo>
                  <a:pt x="120" y="0"/>
                </a:lnTo>
                <a:cubicBezTo>
                  <a:pt x="54" y="0"/>
                  <a:pt x="0" y="54"/>
                  <a:pt x="0" y="120"/>
                </a:cubicBezTo>
                <a:lnTo>
                  <a:pt x="6" y="114"/>
                </a:lnTo>
                <a:lnTo>
                  <a:pt x="6" y="658"/>
                </a:lnTo>
                <a:lnTo>
                  <a:pt x="0" y="660"/>
                </a:lnTo>
                <a:cubicBezTo>
                  <a:pt x="0" y="727"/>
                  <a:pt x="54" y="780"/>
                  <a:pt x="120" y="780"/>
                </a:cubicBezTo>
                <a:lnTo>
                  <a:pt x="118" y="786"/>
                </a:lnTo>
                <a:close/>
              </a:path>
            </a:pathLst>
          </a:custGeom>
          <a:noFill/>
          <a:ln w="14288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E"/>
          </a:p>
        </p:txBody>
      </p:sp>
      <p:sp>
        <p:nvSpPr>
          <p:cNvPr id="390" name="Rectangle 192">
            <a:extLst>
              <a:ext uri="{FF2B5EF4-FFF2-40B4-BE49-F238E27FC236}">
                <a16:creationId xmlns="" xmlns:a16="http://schemas.microsoft.com/office/drawing/2014/main" id="{43F7C97C-463F-89F9-8D3F-4FAB951FE0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69123" y="5320614"/>
            <a:ext cx="1168400" cy="18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Audio and video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91" name="Rectangle 193">
            <a:extLst>
              <a:ext uri="{FF2B5EF4-FFF2-40B4-BE49-F238E27FC236}">
                <a16:creationId xmlns="" xmlns:a16="http://schemas.microsoft.com/office/drawing/2014/main" id="{CAF06D1B-0013-3CA4-5732-4853AE1D98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96098" y="5479364"/>
            <a:ext cx="1284288" cy="18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Quality monitoring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92" name="Freeform 194">
            <a:extLst>
              <a:ext uri="{FF2B5EF4-FFF2-40B4-BE49-F238E27FC236}">
                <a16:creationId xmlns="" xmlns:a16="http://schemas.microsoft.com/office/drawing/2014/main" id="{34338837-9938-8558-1025-0BE5AFD35615}"/>
              </a:ext>
            </a:extLst>
          </p:cNvPr>
          <p:cNvSpPr>
            <a:spLocks/>
          </p:cNvSpPr>
          <p:nvPr/>
        </p:nvSpPr>
        <p:spPr bwMode="auto">
          <a:xfrm>
            <a:off x="8635773" y="5680976"/>
            <a:ext cx="1301750" cy="355600"/>
          </a:xfrm>
          <a:custGeom>
            <a:avLst/>
            <a:gdLst>
              <a:gd name="T0" fmla="*/ 118 w 2886"/>
              <a:gd name="T1" fmla="*/ 784 h 786"/>
              <a:gd name="T2" fmla="*/ 2758 w 2886"/>
              <a:gd name="T3" fmla="*/ 784 h 786"/>
              <a:gd name="T4" fmla="*/ 2760 w 2886"/>
              <a:gd name="T5" fmla="*/ 786 h 786"/>
              <a:gd name="T6" fmla="*/ 2880 w 2886"/>
              <a:gd name="T7" fmla="*/ 666 h 786"/>
              <a:gd name="T8" fmla="*/ 2880 w 2886"/>
              <a:gd name="T9" fmla="*/ 666 h 786"/>
              <a:gd name="T10" fmla="*/ 2886 w 2886"/>
              <a:gd name="T11" fmla="*/ 672 h 786"/>
              <a:gd name="T12" fmla="*/ 2886 w 2886"/>
              <a:gd name="T13" fmla="*/ 128 h 786"/>
              <a:gd name="T14" fmla="*/ 2880 w 2886"/>
              <a:gd name="T15" fmla="*/ 126 h 786"/>
              <a:gd name="T16" fmla="*/ 2760 w 2886"/>
              <a:gd name="T17" fmla="*/ 6 h 786"/>
              <a:gd name="T18" fmla="*/ 2758 w 2886"/>
              <a:gd name="T19" fmla="*/ 0 h 786"/>
              <a:gd name="T20" fmla="*/ 118 w 2886"/>
              <a:gd name="T21" fmla="*/ 0 h 786"/>
              <a:gd name="T22" fmla="*/ 120 w 2886"/>
              <a:gd name="T23" fmla="*/ 6 h 786"/>
              <a:gd name="T24" fmla="*/ 0 w 2886"/>
              <a:gd name="T25" fmla="*/ 126 h 786"/>
              <a:gd name="T26" fmla="*/ 6 w 2886"/>
              <a:gd name="T27" fmla="*/ 128 h 786"/>
              <a:gd name="T28" fmla="*/ 6 w 2886"/>
              <a:gd name="T29" fmla="*/ 672 h 786"/>
              <a:gd name="T30" fmla="*/ 0 w 2886"/>
              <a:gd name="T31" fmla="*/ 666 h 786"/>
              <a:gd name="T32" fmla="*/ 120 w 2886"/>
              <a:gd name="T33" fmla="*/ 786 h 786"/>
              <a:gd name="T34" fmla="*/ 118 w 2886"/>
              <a:gd name="T35" fmla="*/ 784 h 7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2886" h="786">
                <a:moveTo>
                  <a:pt x="118" y="784"/>
                </a:moveTo>
                <a:lnTo>
                  <a:pt x="2758" y="784"/>
                </a:lnTo>
                <a:lnTo>
                  <a:pt x="2760" y="786"/>
                </a:lnTo>
                <a:cubicBezTo>
                  <a:pt x="2827" y="786"/>
                  <a:pt x="2880" y="733"/>
                  <a:pt x="2880" y="666"/>
                </a:cubicBezTo>
                <a:cubicBezTo>
                  <a:pt x="2880" y="666"/>
                  <a:pt x="2880" y="666"/>
                  <a:pt x="2880" y="666"/>
                </a:cubicBezTo>
                <a:lnTo>
                  <a:pt x="2886" y="672"/>
                </a:lnTo>
                <a:lnTo>
                  <a:pt x="2886" y="128"/>
                </a:lnTo>
                <a:lnTo>
                  <a:pt x="2880" y="126"/>
                </a:lnTo>
                <a:cubicBezTo>
                  <a:pt x="2880" y="60"/>
                  <a:pt x="2827" y="6"/>
                  <a:pt x="2760" y="6"/>
                </a:cubicBezTo>
                <a:lnTo>
                  <a:pt x="2758" y="0"/>
                </a:lnTo>
                <a:lnTo>
                  <a:pt x="118" y="0"/>
                </a:lnTo>
                <a:lnTo>
                  <a:pt x="120" y="6"/>
                </a:lnTo>
                <a:cubicBezTo>
                  <a:pt x="54" y="6"/>
                  <a:pt x="0" y="60"/>
                  <a:pt x="0" y="126"/>
                </a:cubicBezTo>
                <a:lnTo>
                  <a:pt x="6" y="128"/>
                </a:lnTo>
                <a:lnTo>
                  <a:pt x="6" y="672"/>
                </a:lnTo>
                <a:lnTo>
                  <a:pt x="0" y="666"/>
                </a:lnTo>
                <a:cubicBezTo>
                  <a:pt x="0" y="733"/>
                  <a:pt x="54" y="786"/>
                  <a:pt x="120" y="786"/>
                </a:cubicBezTo>
                <a:lnTo>
                  <a:pt x="118" y="784"/>
                </a:lnTo>
                <a:close/>
              </a:path>
            </a:pathLst>
          </a:custGeom>
          <a:solidFill>
            <a:srgbClr val="EA700D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E"/>
          </a:p>
        </p:txBody>
      </p:sp>
      <p:sp>
        <p:nvSpPr>
          <p:cNvPr id="393" name="Freeform 195">
            <a:extLst>
              <a:ext uri="{FF2B5EF4-FFF2-40B4-BE49-F238E27FC236}">
                <a16:creationId xmlns="" xmlns:a16="http://schemas.microsoft.com/office/drawing/2014/main" id="{DB10E89C-5D05-0C26-EE18-766C1689DBA9}"/>
              </a:ext>
            </a:extLst>
          </p:cNvPr>
          <p:cNvSpPr>
            <a:spLocks/>
          </p:cNvSpPr>
          <p:nvPr/>
        </p:nvSpPr>
        <p:spPr bwMode="auto">
          <a:xfrm>
            <a:off x="8635773" y="5680976"/>
            <a:ext cx="1301750" cy="355600"/>
          </a:xfrm>
          <a:custGeom>
            <a:avLst/>
            <a:gdLst>
              <a:gd name="T0" fmla="*/ 118 w 2886"/>
              <a:gd name="T1" fmla="*/ 784 h 786"/>
              <a:gd name="T2" fmla="*/ 2758 w 2886"/>
              <a:gd name="T3" fmla="*/ 784 h 786"/>
              <a:gd name="T4" fmla="*/ 2760 w 2886"/>
              <a:gd name="T5" fmla="*/ 786 h 786"/>
              <a:gd name="T6" fmla="*/ 2880 w 2886"/>
              <a:gd name="T7" fmla="*/ 666 h 786"/>
              <a:gd name="T8" fmla="*/ 2880 w 2886"/>
              <a:gd name="T9" fmla="*/ 666 h 786"/>
              <a:gd name="T10" fmla="*/ 2886 w 2886"/>
              <a:gd name="T11" fmla="*/ 672 h 786"/>
              <a:gd name="T12" fmla="*/ 2886 w 2886"/>
              <a:gd name="T13" fmla="*/ 128 h 786"/>
              <a:gd name="T14" fmla="*/ 2880 w 2886"/>
              <a:gd name="T15" fmla="*/ 126 h 786"/>
              <a:gd name="T16" fmla="*/ 2760 w 2886"/>
              <a:gd name="T17" fmla="*/ 6 h 786"/>
              <a:gd name="T18" fmla="*/ 2758 w 2886"/>
              <a:gd name="T19" fmla="*/ 0 h 786"/>
              <a:gd name="T20" fmla="*/ 118 w 2886"/>
              <a:gd name="T21" fmla="*/ 0 h 786"/>
              <a:gd name="T22" fmla="*/ 120 w 2886"/>
              <a:gd name="T23" fmla="*/ 6 h 786"/>
              <a:gd name="T24" fmla="*/ 0 w 2886"/>
              <a:gd name="T25" fmla="*/ 126 h 786"/>
              <a:gd name="T26" fmla="*/ 6 w 2886"/>
              <a:gd name="T27" fmla="*/ 128 h 786"/>
              <a:gd name="T28" fmla="*/ 6 w 2886"/>
              <a:gd name="T29" fmla="*/ 672 h 786"/>
              <a:gd name="T30" fmla="*/ 0 w 2886"/>
              <a:gd name="T31" fmla="*/ 666 h 786"/>
              <a:gd name="T32" fmla="*/ 120 w 2886"/>
              <a:gd name="T33" fmla="*/ 786 h 786"/>
              <a:gd name="T34" fmla="*/ 118 w 2886"/>
              <a:gd name="T35" fmla="*/ 784 h 7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2886" h="786">
                <a:moveTo>
                  <a:pt x="118" y="784"/>
                </a:moveTo>
                <a:lnTo>
                  <a:pt x="2758" y="784"/>
                </a:lnTo>
                <a:lnTo>
                  <a:pt x="2760" y="786"/>
                </a:lnTo>
                <a:cubicBezTo>
                  <a:pt x="2827" y="786"/>
                  <a:pt x="2880" y="733"/>
                  <a:pt x="2880" y="666"/>
                </a:cubicBezTo>
                <a:cubicBezTo>
                  <a:pt x="2880" y="666"/>
                  <a:pt x="2880" y="666"/>
                  <a:pt x="2880" y="666"/>
                </a:cubicBezTo>
                <a:lnTo>
                  <a:pt x="2886" y="672"/>
                </a:lnTo>
                <a:lnTo>
                  <a:pt x="2886" y="128"/>
                </a:lnTo>
                <a:lnTo>
                  <a:pt x="2880" y="126"/>
                </a:lnTo>
                <a:cubicBezTo>
                  <a:pt x="2880" y="60"/>
                  <a:pt x="2827" y="6"/>
                  <a:pt x="2760" y="6"/>
                </a:cubicBezTo>
                <a:lnTo>
                  <a:pt x="2758" y="0"/>
                </a:lnTo>
                <a:lnTo>
                  <a:pt x="118" y="0"/>
                </a:lnTo>
                <a:lnTo>
                  <a:pt x="120" y="6"/>
                </a:lnTo>
                <a:cubicBezTo>
                  <a:pt x="54" y="6"/>
                  <a:pt x="0" y="60"/>
                  <a:pt x="0" y="126"/>
                </a:cubicBezTo>
                <a:lnTo>
                  <a:pt x="6" y="128"/>
                </a:lnTo>
                <a:lnTo>
                  <a:pt x="6" y="672"/>
                </a:lnTo>
                <a:lnTo>
                  <a:pt x="0" y="666"/>
                </a:lnTo>
                <a:cubicBezTo>
                  <a:pt x="0" y="733"/>
                  <a:pt x="54" y="786"/>
                  <a:pt x="120" y="786"/>
                </a:cubicBezTo>
                <a:lnTo>
                  <a:pt x="118" y="784"/>
                </a:lnTo>
                <a:close/>
              </a:path>
            </a:pathLst>
          </a:custGeom>
          <a:noFill/>
          <a:ln w="14288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E"/>
          </a:p>
        </p:txBody>
      </p:sp>
      <p:sp>
        <p:nvSpPr>
          <p:cNvPr id="394" name="Rectangle 196">
            <a:extLst>
              <a:ext uri="{FF2B5EF4-FFF2-40B4-BE49-F238E27FC236}">
                <a16:creationId xmlns="" xmlns:a16="http://schemas.microsoft.com/office/drawing/2014/main" id="{EE511B11-CCB9-F67D-AAD4-59B5C2CCF9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40548" y="5776226"/>
            <a:ext cx="1204913" cy="18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Reward Modeling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95" name="Freeform 197">
            <a:extLst>
              <a:ext uri="{FF2B5EF4-FFF2-40B4-BE49-F238E27FC236}">
                <a16:creationId xmlns="" xmlns:a16="http://schemas.microsoft.com/office/drawing/2014/main" id="{23007406-2CD3-53EC-7B33-3B649E3E1C0B}"/>
              </a:ext>
            </a:extLst>
          </p:cNvPr>
          <p:cNvSpPr>
            <a:spLocks/>
          </p:cNvSpPr>
          <p:nvPr/>
        </p:nvSpPr>
        <p:spPr bwMode="auto">
          <a:xfrm>
            <a:off x="7600723" y="2039708"/>
            <a:ext cx="3446463" cy="295275"/>
          </a:xfrm>
          <a:custGeom>
            <a:avLst/>
            <a:gdLst>
              <a:gd name="T0" fmla="*/ 128 w 7648"/>
              <a:gd name="T1" fmla="*/ 656 h 656"/>
              <a:gd name="T2" fmla="*/ 7520 w 7648"/>
              <a:gd name="T3" fmla="*/ 656 h 656"/>
              <a:gd name="T4" fmla="*/ 7522 w 7648"/>
              <a:gd name="T5" fmla="*/ 648 h 656"/>
              <a:gd name="T6" fmla="*/ 7642 w 7648"/>
              <a:gd name="T7" fmla="*/ 528 h 656"/>
              <a:gd name="T8" fmla="*/ 7642 w 7648"/>
              <a:gd name="T9" fmla="*/ 528 h 656"/>
              <a:gd name="T10" fmla="*/ 7648 w 7648"/>
              <a:gd name="T11" fmla="*/ 528 h 656"/>
              <a:gd name="T12" fmla="*/ 7648 w 7648"/>
              <a:gd name="T13" fmla="*/ 128 h 656"/>
              <a:gd name="T14" fmla="*/ 7642 w 7648"/>
              <a:gd name="T15" fmla="*/ 124 h 656"/>
              <a:gd name="T16" fmla="*/ 7522 w 7648"/>
              <a:gd name="T17" fmla="*/ 4 h 656"/>
              <a:gd name="T18" fmla="*/ 7520 w 7648"/>
              <a:gd name="T19" fmla="*/ 0 h 656"/>
              <a:gd name="T20" fmla="*/ 128 w 7648"/>
              <a:gd name="T21" fmla="*/ 0 h 656"/>
              <a:gd name="T22" fmla="*/ 127 w 7648"/>
              <a:gd name="T23" fmla="*/ 4 h 656"/>
              <a:gd name="T24" fmla="*/ 7 w 7648"/>
              <a:gd name="T25" fmla="*/ 124 h 656"/>
              <a:gd name="T26" fmla="*/ 0 w 7648"/>
              <a:gd name="T27" fmla="*/ 128 h 656"/>
              <a:gd name="T28" fmla="*/ 0 w 7648"/>
              <a:gd name="T29" fmla="*/ 528 h 656"/>
              <a:gd name="T30" fmla="*/ 7 w 7648"/>
              <a:gd name="T31" fmla="*/ 528 h 656"/>
              <a:gd name="T32" fmla="*/ 127 w 7648"/>
              <a:gd name="T33" fmla="*/ 648 h 656"/>
              <a:gd name="T34" fmla="*/ 128 w 7648"/>
              <a:gd name="T35" fmla="*/ 656 h 6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7648" h="656">
                <a:moveTo>
                  <a:pt x="128" y="656"/>
                </a:moveTo>
                <a:lnTo>
                  <a:pt x="7520" y="656"/>
                </a:lnTo>
                <a:lnTo>
                  <a:pt x="7522" y="648"/>
                </a:lnTo>
                <a:cubicBezTo>
                  <a:pt x="7588" y="648"/>
                  <a:pt x="7642" y="595"/>
                  <a:pt x="7642" y="528"/>
                </a:cubicBezTo>
                <a:cubicBezTo>
                  <a:pt x="7642" y="528"/>
                  <a:pt x="7642" y="528"/>
                  <a:pt x="7642" y="528"/>
                </a:cubicBezTo>
                <a:lnTo>
                  <a:pt x="7648" y="528"/>
                </a:lnTo>
                <a:lnTo>
                  <a:pt x="7648" y="128"/>
                </a:lnTo>
                <a:lnTo>
                  <a:pt x="7642" y="124"/>
                </a:lnTo>
                <a:cubicBezTo>
                  <a:pt x="7642" y="58"/>
                  <a:pt x="7588" y="4"/>
                  <a:pt x="7522" y="4"/>
                </a:cubicBezTo>
                <a:lnTo>
                  <a:pt x="7520" y="0"/>
                </a:lnTo>
                <a:lnTo>
                  <a:pt x="128" y="0"/>
                </a:lnTo>
                <a:lnTo>
                  <a:pt x="127" y="4"/>
                </a:lnTo>
                <a:cubicBezTo>
                  <a:pt x="61" y="4"/>
                  <a:pt x="7" y="58"/>
                  <a:pt x="7" y="124"/>
                </a:cubicBezTo>
                <a:lnTo>
                  <a:pt x="0" y="128"/>
                </a:lnTo>
                <a:lnTo>
                  <a:pt x="0" y="528"/>
                </a:lnTo>
                <a:lnTo>
                  <a:pt x="7" y="528"/>
                </a:lnTo>
                <a:cubicBezTo>
                  <a:pt x="7" y="595"/>
                  <a:pt x="61" y="648"/>
                  <a:pt x="127" y="648"/>
                </a:cubicBezTo>
                <a:lnTo>
                  <a:pt x="128" y="656"/>
                </a:lnTo>
                <a:close/>
              </a:path>
            </a:pathLst>
          </a:custGeom>
          <a:solidFill>
            <a:schemeClr val="accent6">
              <a:lumMod val="75000"/>
            </a:schemeClr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E"/>
          </a:p>
        </p:txBody>
      </p:sp>
      <p:sp>
        <p:nvSpPr>
          <p:cNvPr id="396" name="Freeform 198">
            <a:extLst>
              <a:ext uri="{FF2B5EF4-FFF2-40B4-BE49-F238E27FC236}">
                <a16:creationId xmlns="" xmlns:a16="http://schemas.microsoft.com/office/drawing/2014/main" id="{207A4AD4-C589-455F-AC74-B734058ABF8F}"/>
              </a:ext>
            </a:extLst>
          </p:cNvPr>
          <p:cNvSpPr>
            <a:spLocks/>
          </p:cNvSpPr>
          <p:nvPr/>
        </p:nvSpPr>
        <p:spPr bwMode="auto">
          <a:xfrm>
            <a:off x="7600723" y="2039708"/>
            <a:ext cx="3446463" cy="295275"/>
          </a:xfrm>
          <a:custGeom>
            <a:avLst/>
            <a:gdLst>
              <a:gd name="T0" fmla="*/ 128 w 7648"/>
              <a:gd name="T1" fmla="*/ 656 h 656"/>
              <a:gd name="T2" fmla="*/ 7520 w 7648"/>
              <a:gd name="T3" fmla="*/ 656 h 656"/>
              <a:gd name="T4" fmla="*/ 7522 w 7648"/>
              <a:gd name="T5" fmla="*/ 648 h 656"/>
              <a:gd name="T6" fmla="*/ 7642 w 7648"/>
              <a:gd name="T7" fmla="*/ 528 h 656"/>
              <a:gd name="T8" fmla="*/ 7642 w 7648"/>
              <a:gd name="T9" fmla="*/ 528 h 656"/>
              <a:gd name="T10" fmla="*/ 7648 w 7648"/>
              <a:gd name="T11" fmla="*/ 528 h 656"/>
              <a:gd name="T12" fmla="*/ 7648 w 7648"/>
              <a:gd name="T13" fmla="*/ 128 h 656"/>
              <a:gd name="T14" fmla="*/ 7642 w 7648"/>
              <a:gd name="T15" fmla="*/ 124 h 656"/>
              <a:gd name="T16" fmla="*/ 7522 w 7648"/>
              <a:gd name="T17" fmla="*/ 4 h 656"/>
              <a:gd name="T18" fmla="*/ 7520 w 7648"/>
              <a:gd name="T19" fmla="*/ 0 h 656"/>
              <a:gd name="T20" fmla="*/ 128 w 7648"/>
              <a:gd name="T21" fmla="*/ 0 h 656"/>
              <a:gd name="T22" fmla="*/ 127 w 7648"/>
              <a:gd name="T23" fmla="*/ 4 h 656"/>
              <a:gd name="T24" fmla="*/ 7 w 7648"/>
              <a:gd name="T25" fmla="*/ 124 h 656"/>
              <a:gd name="T26" fmla="*/ 0 w 7648"/>
              <a:gd name="T27" fmla="*/ 128 h 656"/>
              <a:gd name="T28" fmla="*/ 0 w 7648"/>
              <a:gd name="T29" fmla="*/ 528 h 656"/>
              <a:gd name="T30" fmla="*/ 7 w 7648"/>
              <a:gd name="T31" fmla="*/ 528 h 656"/>
              <a:gd name="T32" fmla="*/ 127 w 7648"/>
              <a:gd name="T33" fmla="*/ 648 h 656"/>
              <a:gd name="T34" fmla="*/ 128 w 7648"/>
              <a:gd name="T35" fmla="*/ 656 h 6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7648" h="656">
                <a:moveTo>
                  <a:pt x="128" y="656"/>
                </a:moveTo>
                <a:lnTo>
                  <a:pt x="7520" y="656"/>
                </a:lnTo>
                <a:lnTo>
                  <a:pt x="7522" y="648"/>
                </a:lnTo>
                <a:cubicBezTo>
                  <a:pt x="7588" y="648"/>
                  <a:pt x="7642" y="595"/>
                  <a:pt x="7642" y="528"/>
                </a:cubicBezTo>
                <a:cubicBezTo>
                  <a:pt x="7642" y="528"/>
                  <a:pt x="7642" y="528"/>
                  <a:pt x="7642" y="528"/>
                </a:cubicBezTo>
                <a:lnTo>
                  <a:pt x="7648" y="528"/>
                </a:lnTo>
                <a:lnTo>
                  <a:pt x="7648" y="128"/>
                </a:lnTo>
                <a:lnTo>
                  <a:pt x="7642" y="124"/>
                </a:lnTo>
                <a:cubicBezTo>
                  <a:pt x="7642" y="58"/>
                  <a:pt x="7588" y="4"/>
                  <a:pt x="7522" y="4"/>
                </a:cubicBezTo>
                <a:lnTo>
                  <a:pt x="7520" y="0"/>
                </a:lnTo>
                <a:lnTo>
                  <a:pt x="128" y="0"/>
                </a:lnTo>
                <a:lnTo>
                  <a:pt x="127" y="4"/>
                </a:lnTo>
                <a:cubicBezTo>
                  <a:pt x="61" y="4"/>
                  <a:pt x="7" y="58"/>
                  <a:pt x="7" y="124"/>
                </a:cubicBezTo>
                <a:lnTo>
                  <a:pt x="0" y="128"/>
                </a:lnTo>
                <a:lnTo>
                  <a:pt x="0" y="528"/>
                </a:lnTo>
                <a:lnTo>
                  <a:pt x="7" y="528"/>
                </a:lnTo>
                <a:cubicBezTo>
                  <a:pt x="7" y="595"/>
                  <a:pt x="61" y="648"/>
                  <a:pt x="127" y="648"/>
                </a:cubicBezTo>
                <a:lnTo>
                  <a:pt x="128" y="656"/>
                </a:lnTo>
                <a:close/>
              </a:path>
            </a:pathLst>
          </a:custGeom>
          <a:noFill/>
          <a:ln w="14288" cap="rnd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E"/>
          </a:p>
        </p:txBody>
      </p:sp>
      <p:sp>
        <p:nvSpPr>
          <p:cNvPr id="397" name="Rectangle 199">
            <a:extLst>
              <a:ext uri="{FF2B5EF4-FFF2-40B4-BE49-F238E27FC236}">
                <a16:creationId xmlns="" xmlns:a16="http://schemas.microsoft.com/office/drawing/2014/main" id="{01062585-7C52-231B-BEB3-9FB4DBDCEA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62698" y="2104796"/>
            <a:ext cx="706438" cy="18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IPDRL ML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98" name="Rectangle 200">
            <a:extLst>
              <a:ext uri="{FF2B5EF4-FFF2-40B4-BE49-F238E27FC236}">
                <a16:creationId xmlns="" xmlns:a16="http://schemas.microsoft.com/office/drawing/2014/main" id="{74927332-9A98-3295-EEFE-C80F3A99C8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83410" y="2104796"/>
            <a:ext cx="107950" cy="18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-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99" name="Rectangle 201">
            <a:extLst>
              <a:ext uri="{FF2B5EF4-FFF2-40B4-BE49-F238E27FC236}">
                <a16:creationId xmlns="" xmlns:a16="http://schemas.microsoft.com/office/drawing/2014/main" id="{EEEFAB8F-663B-093F-726D-3FB29D6A70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26273" y="2104796"/>
            <a:ext cx="1789113" cy="18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based Network Monitoring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00" name="Freeform 150">
            <a:extLst>
              <a:ext uri="{FF2B5EF4-FFF2-40B4-BE49-F238E27FC236}">
                <a16:creationId xmlns="" xmlns:a16="http://schemas.microsoft.com/office/drawing/2014/main" id="{389E3AE2-987B-0A99-8800-1AC71599ABEE}"/>
              </a:ext>
            </a:extLst>
          </p:cNvPr>
          <p:cNvSpPr>
            <a:spLocks/>
          </p:cNvSpPr>
          <p:nvPr/>
        </p:nvSpPr>
        <p:spPr bwMode="auto">
          <a:xfrm rot="16200000">
            <a:off x="5800896" y="1267785"/>
            <a:ext cx="1624806" cy="327025"/>
          </a:xfrm>
          <a:custGeom>
            <a:avLst/>
            <a:gdLst>
              <a:gd name="T0" fmla="*/ 114 w 3186"/>
              <a:gd name="T1" fmla="*/ 720 h 726"/>
              <a:gd name="T2" fmla="*/ 3058 w 3186"/>
              <a:gd name="T3" fmla="*/ 720 h 726"/>
              <a:gd name="T4" fmla="*/ 3060 w 3186"/>
              <a:gd name="T5" fmla="*/ 726 h 726"/>
              <a:gd name="T6" fmla="*/ 3180 w 3186"/>
              <a:gd name="T7" fmla="*/ 606 h 726"/>
              <a:gd name="T8" fmla="*/ 3180 w 3186"/>
              <a:gd name="T9" fmla="*/ 606 h 726"/>
              <a:gd name="T10" fmla="*/ 3186 w 3186"/>
              <a:gd name="T11" fmla="*/ 608 h 726"/>
              <a:gd name="T12" fmla="*/ 3186 w 3186"/>
              <a:gd name="T13" fmla="*/ 128 h 726"/>
              <a:gd name="T14" fmla="*/ 3180 w 3186"/>
              <a:gd name="T15" fmla="*/ 126 h 726"/>
              <a:gd name="T16" fmla="*/ 3060 w 3186"/>
              <a:gd name="T17" fmla="*/ 6 h 726"/>
              <a:gd name="T18" fmla="*/ 3058 w 3186"/>
              <a:gd name="T19" fmla="*/ 0 h 726"/>
              <a:gd name="T20" fmla="*/ 114 w 3186"/>
              <a:gd name="T21" fmla="*/ 0 h 726"/>
              <a:gd name="T22" fmla="*/ 120 w 3186"/>
              <a:gd name="T23" fmla="*/ 6 h 726"/>
              <a:gd name="T24" fmla="*/ 0 w 3186"/>
              <a:gd name="T25" fmla="*/ 126 h 726"/>
              <a:gd name="T26" fmla="*/ 2 w 3186"/>
              <a:gd name="T27" fmla="*/ 128 h 726"/>
              <a:gd name="T28" fmla="*/ 2 w 3186"/>
              <a:gd name="T29" fmla="*/ 608 h 726"/>
              <a:gd name="T30" fmla="*/ 0 w 3186"/>
              <a:gd name="T31" fmla="*/ 606 h 726"/>
              <a:gd name="T32" fmla="*/ 120 w 3186"/>
              <a:gd name="T33" fmla="*/ 726 h 726"/>
              <a:gd name="T34" fmla="*/ 114 w 3186"/>
              <a:gd name="T35" fmla="*/ 720 h 7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3186" h="726">
                <a:moveTo>
                  <a:pt x="114" y="720"/>
                </a:moveTo>
                <a:lnTo>
                  <a:pt x="3058" y="720"/>
                </a:lnTo>
                <a:lnTo>
                  <a:pt x="3060" y="726"/>
                </a:lnTo>
                <a:cubicBezTo>
                  <a:pt x="3127" y="726"/>
                  <a:pt x="3180" y="673"/>
                  <a:pt x="3180" y="606"/>
                </a:cubicBezTo>
                <a:cubicBezTo>
                  <a:pt x="3180" y="606"/>
                  <a:pt x="3180" y="606"/>
                  <a:pt x="3180" y="606"/>
                </a:cubicBezTo>
                <a:lnTo>
                  <a:pt x="3186" y="608"/>
                </a:lnTo>
                <a:lnTo>
                  <a:pt x="3186" y="128"/>
                </a:lnTo>
                <a:lnTo>
                  <a:pt x="3180" y="126"/>
                </a:lnTo>
                <a:cubicBezTo>
                  <a:pt x="3180" y="60"/>
                  <a:pt x="3127" y="6"/>
                  <a:pt x="3060" y="6"/>
                </a:cubicBezTo>
                <a:lnTo>
                  <a:pt x="3058" y="0"/>
                </a:lnTo>
                <a:lnTo>
                  <a:pt x="114" y="0"/>
                </a:lnTo>
                <a:lnTo>
                  <a:pt x="120" y="6"/>
                </a:lnTo>
                <a:cubicBezTo>
                  <a:pt x="54" y="6"/>
                  <a:pt x="0" y="60"/>
                  <a:pt x="0" y="126"/>
                </a:cubicBezTo>
                <a:lnTo>
                  <a:pt x="2" y="128"/>
                </a:lnTo>
                <a:lnTo>
                  <a:pt x="2" y="608"/>
                </a:lnTo>
                <a:lnTo>
                  <a:pt x="0" y="606"/>
                </a:lnTo>
                <a:cubicBezTo>
                  <a:pt x="0" y="673"/>
                  <a:pt x="54" y="726"/>
                  <a:pt x="120" y="726"/>
                </a:cubicBezTo>
                <a:lnTo>
                  <a:pt x="114" y="720"/>
                </a:lnTo>
                <a:close/>
              </a:path>
            </a:pathLst>
          </a:custGeom>
          <a:noFill/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IE" sz="1200" smtClean="0"/>
              <a:t>Application Layer</a:t>
            </a:r>
            <a:endParaRPr lang="en-IE" sz="1200"/>
          </a:p>
        </p:txBody>
      </p:sp>
      <p:sp>
        <p:nvSpPr>
          <p:cNvPr id="401" name="Freeform 150">
            <a:extLst>
              <a:ext uri="{FF2B5EF4-FFF2-40B4-BE49-F238E27FC236}">
                <a16:creationId xmlns="" xmlns:a16="http://schemas.microsoft.com/office/drawing/2014/main" id="{389E3AE2-987B-0A99-8800-1AC71599ABEE}"/>
              </a:ext>
            </a:extLst>
          </p:cNvPr>
          <p:cNvSpPr>
            <a:spLocks/>
          </p:cNvSpPr>
          <p:nvPr/>
        </p:nvSpPr>
        <p:spPr bwMode="auto">
          <a:xfrm rot="16200000">
            <a:off x="5789782" y="3021090"/>
            <a:ext cx="1624806" cy="327025"/>
          </a:xfrm>
          <a:custGeom>
            <a:avLst/>
            <a:gdLst>
              <a:gd name="T0" fmla="*/ 114 w 3186"/>
              <a:gd name="T1" fmla="*/ 720 h 726"/>
              <a:gd name="T2" fmla="*/ 3058 w 3186"/>
              <a:gd name="T3" fmla="*/ 720 h 726"/>
              <a:gd name="T4" fmla="*/ 3060 w 3186"/>
              <a:gd name="T5" fmla="*/ 726 h 726"/>
              <a:gd name="T6" fmla="*/ 3180 w 3186"/>
              <a:gd name="T7" fmla="*/ 606 h 726"/>
              <a:gd name="T8" fmla="*/ 3180 w 3186"/>
              <a:gd name="T9" fmla="*/ 606 h 726"/>
              <a:gd name="T10" fmla="*/ 3186 w 3186"/>
              <a:gd name="T11" fmla="*/ 608 h 726"/>
              <a:gd name="T12" fmla="*/ 3186 w 3186"/>
              <a:gd name="T13" fmla="*/ 128 h 726"/>
              <a:gd name="T14" fmla="*/ 3180 w 3186"/>
              <a:gd name="T15" fmla="*/ 126 h 726"/>
              <a:gd name="T16" fmla="*/ 3060 w 3186"/>
              <a:gd name="T17" fmla="*/ 6 h 726"/>
              <a:gd name="T18" fmla="*/ 3058 w 3186"/>
              <a:gd name="T19" fmla="*/ 0 h 726"/>
              <a:gd name="T20" fmla="*/ 114 w 3186"/>
              <a:gd name="T21" fmla="*/ 0 h 726"/>
              <a:gd name="T22" fmla="*/ 120 w 3186"/>
              <a:gd name="T23" fmla="*/ 6 h 726"/>
              <a:gd name="T24" fmla="*/ 0 w 3186"/>
              <a:gd name="T25" fmla="*/ 126 h 726"/>
              <a:gd name="T26" fmla="*/ 2 w 3186"/>
              <a:gd name="T27" fmla="*/ 128 h 726"/>
              <a:gd name="T28" fmla="*/ 2 w 3186"/>
              <a:gd name="T29" fmla="*/ 608 h 726"/>
              <a:gd name="T30" fmla="*/ 0 w 3186"/>
              <a:gd name="T31" fmla="*/ 606 h 726"/>
              <a:gd name="T32" fmla="*/ 120 w 3186"/>
              <a:gd name="T33" fmla="*/ 726 h 726"/>
              <a:gd name="T34" fmla="*/ 114 w 3186"/>
              <a:gd name="T35" fmla="*/ 720 h 7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3186" h="726">
                <a:moveTo>
                  <a:pt x="114" y="720"/>
                </a:moveTo>
                <a:lnTo>
                  <a:pt x="3058" y="720"/>
                </a:lnTo>
                <a:lnTo>
                  <a:pt x="3060" y="726"/>
                </a:lnTo>
                <a:cubicBezTo>
                  <a:pt x="3127" y="726"/>
                  <a:pt x="3180" y="673"/>
                  <a:pt x="3180" y="606"/>
                </a:cubicBezTo>
                <a:cubicBezTo>
                  <a:pt x="3180" y="606"/>
                  <a:pt x="3180" y="606"/>
                  <a:pt x="3180" y="606"/>
                </a:cubicBezTo>
                <a:lnTo>
                  <a:pt x="3186" y="608"/>
                </a:lnTo>
                <a:lnTo>
                  <a:pt x="3186" y="128"/>
                </a:lnTo>
                <a:lnTo>
                  <a:pt x="3180" y="126"/>
                </a:lnTo>
                <a:cubicBezTo>
                  <a:pt x="3180" y="60"/>
                  <a:pt x="3127" y="6"/>
                  <a:pt x="3060" y="6"/>
                </a:cubicBezTo>
                <a:lnTo>
                  <a:pt x="3058" y="0"/>
                </a:lnTo>
                <a:lnTo>
                  <a:pt x="114" y="0"/>
                </a:lnTo>
                <a:lnTo>
                  <a:pt x="120" y="6"/>
                </a:lnTo>
                <a:cubicBezTo>
                  <a:pt x="54" y="6"/>
                  <a:pt x="0" y="60"/>
                  <a:pt x="0" y="126"/>
                </a:cubicBezTo>
                <a:lnTo>
                  <a:pt x="2" y="128"/>
                </a:lnTo>
                <a:lnTo>
                  <a:pt x="2" y="608"/>
                </a:lnTo>
                <a:lnTo>
                  <a:pt x="0" y="606"/>
                </a:lnTo>
                <a:cubicBezTo>
                  <a:pt x="0" y="673"/>
                  <a:pt x="54" y="726"/>
                  <a:pt x="120" y="726"/>
                </a:cubicBezTo>
                <a:lnTo>
                  <a:pt x="114" y="720"/>
                </a:lnTo>
                <a:close/>
              </a:path>
            </a:pathLst>
          </a:custGeom>
          <a:noFill/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IE" sz="1200" smtClean="0"/>
              <a:t>Transport </a:t>
            </a:r>
            <a:r>
              <a:rPr lang="en-IE" sz="1200" dirty="0" smtClean="0"/>
              <a:t>Layer</a:t>
            </a:r>
            <a:endParaRPr lang="en-IE" sz="1200" dirty="0"/>
          </a:p>
        </p:txBody>
      </p:sp>
      <p:sp>
        <p:nvSpPr>
          <p:cNvPr id="402" name="Freeform 150">
            <a:extLst>
              <a:ext uri="{FF2B5EF4-FFF2-40B4-BE49-F238E27FC236}">
                <a16:creationId xmlns="" xmlns:a16="http://schemas.microsoft.com/office/drawing/2014/main" id="{389E3AE2-987B-0A99-8800-1AC71599ABEE}"/>
              </a:ext>
            </a:extLst>
          </p:cNvPr>
          <p:cNvSpPr>
            <a:spLocks/>
          </p:cNvSpPr>
          <p:nvPr/>
        </p:nvSpPr>
        <p:spPr bwMode="auto">
          <a:xfrm rot="16200000">
            <a:off x="5374573" y="4616745"/>
            <a:ext cx="2497513" cy="327025"/>
          </a:xfrm>
          <a:custGeom>
            <a:avLst/>
            <a:gdLst>
              <a:gd name="T0" fmla="*/ 114 w 3186"/>
              <a:gd name="T1" fmla="*/ 720 h 726"/>
              <a:gd name="T2" fmla="*/ 3058 w 3186"/>
              <a:gd name="T3" fmla="*/ 720 h 726"/>
              <a:gd name="T4" fmla="*/ 3060 w 3186"/>
              <a:gd name="T5" fmla="*/ 726 h 726"/>
              <a:gd name="T6" fmla="*/ 3180 w 3186"/>
              <a:gd name="T7" fmla="*/ 606 h 726"/>
              <a:gd name="T8" fmla="*/ 3180 w 3186"/>
              <a:gd name="T9" fmla="*/ 606 h 726"/>
              <a:gd name="T10" fmla="*/ 3186 w 3186"/>
              <a:gd name="T11" fmla="*/ 608 h 726"/>
              <a:gd name="T12" fmla="*/ 3186 w 3186"/>
              <a:gd name="T13" fmla="*/ 128 h 726"/>
              <a:gd name="T14" fmla="*/ 3180 w 3186"/>
              <a:gd name="T15" fmla="*/ 126 h 726"/>
              <a:gd name="T16" fmla="*/ 3060 w 3186"/>
              <a:gd name="T17" fmla="*/ 6 h 726"/>
              <a:gd name="T18" fmla="*/ 3058 w 3186"/>
              <a:gd name="T19" fmla="*/ 0 h 726"/>
              <a:gd name="T20" fmla="*/ 114 w 3186"/>
              <a:gd name="T21" fmla="*/ 0 h 726"/>
              <a:gd name="T22" fmla="*/ 120 w 3186"/>
              <a:gd name="T23" fmla="*/ 6 h 726"/>
              <a:gd name="T24" fmla="*/ 0 w 3186"/>
              <a:gd name="T25" fmla="*/ 126 h 726"/>
              <a:gd name="T26" fmla="*/ 2 w 3186"/>
              <a:gd name="T27" fmla="*/ 128 h 726"/>
              <a:gd name="T28" fmla="*/ 2 w 3186"/>
              <a:gd name="T29" fmla="*/ 608 h 726"/>
              <a:gd name="T30" fmla="*/ 0 w 3186"/>
              <a:gd name="T31" fmla="*/ 606 h 726"/>
              <a:gd name="T32" fmla="*/ 120 w 3186"/>
              <a:gd name="T33" fmla="*/ 726 h 726"/>
              <a:gd name="T34" fmla="*/ 114 w 3186"/>
              <a:gd name="T35" fmla="*/ 720 h 7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3186" h="726">
                <a:moveTo>
                  <a:pt x="114" y="720"/>
                </a:moveTo>
                <a:lnTo>
                  <a:pt x="3058" y="720"/>
                </a:lnTo>
                <a:lnTo>
                  <a:pt x="3060" y="726"/>
                </a:lnTo>
                <a:cubicBezTo>
                  <a:pt x="3127" y="726"/>
                  <a:pt x="3180" y="673"/>
                  <a:pt x="3180" y="606"/>
                </a:cubicBezTo>
                <a:cubicBezTo>
                  <a:pt x="3180" y="606"/>
                  <a:pt x="3180" y="606"/>
                  <a:pt x="3180" y="606"/>
                </a:cubicBezTo>
                <a:lnTo>
                  <a:pt x="3186" y="608"/>
                </a:lnTo>
                <a:lnTo>
                  <a:pt x="3186" y="128"/>
                </a:lnTo>
                <a:lnTo>
                  <a:pt x="3180" y="126"/>
                </a:lnTo>
                <a:cubicBezTo>
                  <a:pt x="3180" y="60"/>
                  <a:pt x="3127" y="6"/>
                  <a:pt x="3060" y="6"/>
                </a:cubicBezTo>
                <a:lnTo>
                  <a:pt x="3058" y="0"/>
                </a:lnTo>
                <a:lnTo>
                  <a:pt x="114" y="0"/>
                </a:lnTo>
                <a:lnTo>
                  <a:pt x="120" y="6"/>
                </a:lnTo>
                <a:cubicBezTo>
                  <a:pt x="54" y="6"/>
                  <a:pt x="0" y="60"/>
                  <a:pt x="0" y="126"/>
                </a:cubicBezTo>
                <a:lnTo>
                  <a:pt x="2" y="128"/>
                </a:lnTo>
                <a:lnTo>
                  <a:pt x="2" y="608"/>
                </a:lnTo>
                <a:lnTo>
                  <a:pt x="0" y="606"/>
                </a:lnTo>
                <a:cubicBezTo>
                  <a:pt x="0" y="673"/>
                  <a:pt x="54" y="726"/>
                  <a:pt x="120" y="726"/>
                </a:cubicBezTo>
                <a:lnTo>
                  <a:pt x="114" y="720"/>
                </a:lnTo>
                <a:close/>
              </a:path>
            </a:pathLst>
          </a:custGeom>
          <a:noFill/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IE" sz="1200" dirty="0" smtClean="0"/>
              <a:t>Lower </a:t>
            </a:r>
            <a:r>
              <a:rPr lang="en-IE" sz="1200" smtClean="0"/>
              <a:t>Network Layers</a:t>
            </a:r>
            <a:endParaRPr lang="en-IE" sz="12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9974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7805" y="209675"/>
            <a:ext cx="6517665" cy="932257"/>
          </a:xfrm>
        </p:spPr>
        <p:txBody>
          <a:bodyPr>
            <a:normAutofit/>
          </a:bodyPr>
          <a:lstStyle/>
          <a:p>
            <a:r>
              <a:rPr lang="en-IE" sz="4000" dirty="0">
                <a:solidFill>
                  <a:schemeClr val="tx1"/>
                </a:solidFill>
                <a:latin typeface="Georgia" panose="02040502050405020303" pitchFamily="18" charset="0"/>
              </a:rPr>
              <a:t>Where We Are?</a:t>
            </a:r>
          </a:p>
        </p:txBody>
      </p:sp>
      <p:sp>
        <p:nvSpPr>
          <p:cNvPr id="6" name="AutoShape 2" descr="https://www.overleaf.com/project/5e43fb8460a5140001e15d21/file/5e5003171993dc0001a54b68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E" dirty="0">
              <a:latin typeface="Georgia" panose="02040502050405020303" pitchFamily="18" charset="0"/>
            </a:endParaRPr>
          </a:p>
        </p:txBody>
      </p:sp>
      <p:sp>
        <p:nvSpPr>
          <p:cNvPr id="4" name="AutoShape 4" descr="What is Facebook 360 - Modern World Consultin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E" dirty="0"/>
          </a:p>
        </p:txBody>
      </p:sp>
      <p:sp>
        <p:nvSpPr>
          <p:cNvPr id="8" name="Rectangle 1">
            <a:extLst>
              <a:ext uri="{FF2B5EF4-FFF2-40B4-BE49-F238E27FC236}">
                <a16:creationId xmlns="" xmlns:a16="http://schemas.microsoft.com/office/drawing/2014/main" id="{D6DF8C2D-0E08-4375-8D8B-36DCBD3A21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8050"/>
            <a:ext cx="65" cy="3410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6348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79128"/>
            <a:ext cx="1857153" cy="692727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7294" y="1349341"/>
            <a:ext cx="8731696" cy="4982187"/>
          </a:xfrm>
        </p:spPr>
        <p:txBody>
          <a:bodyPr>
            <a:noAutofit/>
          </a:bodyPr>
          <a:lstStyle/>
          <a:p>
            <a:pPr algn="just">
              <a:lnSpc>
                <a:spcPct val="100000"/>
              </a:lnSpc>
              <a:buFont typeface="Wingdings" panose="05000000000000000000" pitchFamily="2" charset="2"/>
              <a:buChar char="q"/>
            </a:pPr>
            <a:r>
              <a:rPr lang="en-GB" sz="2000" b="1" dirty="0">
                <a:solidFill>
                  <a:schemeClr val="tx1"/>
                </a:solidFill>
                <a:latin typeface="Georgia" panose="02040502050405020303" pitchFamily="18" charset="0"/>
              </a:rPr>
              <a:t>Innovative Adaptive Multimedia Delivery:</a:t>
            </a:r>
          </a:p>
          <a:p>
            <a:pPr lvl="1" algn="just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chemeClr val="tx1"/>
                </a:solidFill>
                <a:latin typeface="Georgia" panose="02040502050405020303" pitchFamily="18" charset="0"/>
              </a:rPr>
              <a:t>FLAME</a:t>
            </a:r>
          </a:p>
          <a:p>
            <a:pPr lvl="1" algn="just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chemeClr val="tx1"/>
                </a:solidFill>
                <a:latin typeface="Georgia" panose="02040502050405020303" pitchFamily="18" charset="0"/>
              </a:rPr>
              <a:t>FRED-</a:t>
            </a:r>
            <a:r>
              <a:rPr lang="en-GB" sz="1800" dirty="0" err="1">
                <a:solidFill>
                  <a:schemeClr val="tx1"/>
                </a:solidFill>
                <a:latin typeface="Georgia" panose="02040502050405020303" pitchFamily="18" charset="0"/>
              </a:rPr>
              <a:t>ViQ</a:t>
            </a:r>
            <a:endParaRPr lang="en-GB" sz="1800" dirty="0">
              <a:solidFill>
                <a:schemeClr val="tx1"/>
              </a:solidFill>
              <a:latin typeface="Georgia" panose="02040502050405020303" pitchFamily="18" charset="0"/>
            </a:endParaRPr>
          </a:p>
          <a:p>
            <a:pPr algn="just">
              <a:lnSpc>
                <a:spcPct val="100000"/>
              </a:lnSpc>
              <a:buFont typeface="Wingdings" panose="05000000000000000000" pitchFamily="2" charset="2"/>
              <a:buChar char="q"/>
            </a:pPr>
            <a:r>
              <a:rPr lang="en-GB" sz="2000" b="1" dirty="0">
                <a:solidFill>
                  <a:schemeClr val="tx1"/>
                </a:solidFill>
                <a:latin typeface="Georgia" panose="02040502050405020303" pitchFamily="18" charset="0"/>
              </a:rPr>
              <a:t>Collaborative Viewport Prediction:</a:t>
            </a:r>
          </a:p>
          <a:p>
            <a:pPr lvl="1"/>
            <a:r>
              <a:rPr lang="en-GB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TOPVR</a:t>
            </a:r>
          </a:p>
          <a:p>
            <a:pPr algn="just">
              <a:lnSpc>
                <a:spcPct val="100000"/>
              </a:lnSpc>
              <a:buFont typeface="Wingdings" panose="05000000000000000000" pitchFamily="2" charset="2"/>
              <a:buChar char="q"/>
            </a:pPr>
            <a:r>
              <a:rPr lang="en-IE" sz="2000" b="1" dirty="0">
                <a:solidFill>
                  <a:schemeClr val="tx1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Novel </a:t>
            </a:r>
            <a:r>
              <a:rPr lang="en-GB" sz="2000" b="1" dirty="0">
                <a:solidFill>
                  <a:schemeClr val="tx1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Olfaction-Enhanced Omnidirectional VR Delivery:</a:t>
            </a:r>
            <a:endParaRPr lang="en-IE" sz="2000" b="1" dirty="0">
              <a:solidFill>
                <a:schemeClr val="tx1"/>
              </a:solidFill>
              <a:latin typeface="Georgia" panose="02040502050405020303" pitchFamily="18" charset="0"/>
              <a:cs typeface="Times New Roman" panose="02020603050405020304" pitchFamily="18" charset="0"/>
            </a:endParaRPr>
          </a:p>
          <a:p>
            <a:pPr lvl="1" algn="just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GB" sz="1800" dirty="0" err="1">
                <a:solidFill>
                  <a:schemeClr val="tx1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OmniScent</a:t>
            </a:r>
            <a:endParaRPr lang="en-GB" sz="1800" dirty="0">
              <a:solidFill>
                <a:schemeClr val="tx1"/>
              </a:solidFill>
              <a:latin typeface="Georgia" panose="02040502050405020303" pitchFamily="18" charset="0"/>
              <a:cs typeface="Times New Roman" panose="02020603050405020304" pitchFamily="18" charset="0"/>
            </a:endParaRPr>
          </a:p>
          <a:p>
            <a:pPr lvl="1" algn="just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chemeClr val="tx1"/>
                </a:solidFill>
                <a:latin typeface="Georgia" panose="02040502050405020303" pitchFamily="18" charset="0"/>
              </a:rPr>
              <a:t>Omni-CNN</a:t>
            </a:r>
            <a:endParaRPr lang="en-GB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0000"/>
              </a:lnSpc>
              <a:buFont typeface="Wingdings" panose="05000000000000000000" pitchFamily="2" charset="2"/>
              <a:buChar char="q"/>
            </a:pPr>
            <a:r>
              <a:rPr lang="en-IE" sz="2000" b="1" dirty="0">
                <a:solidFill>
                  <a:schemeClr val="tx1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Survey</a:t>
            </a:r>
            <a:r>
              <a:rPr lang="en-GB" sz="2000" b="1" dirty="0">
                <a:solidFill>
                  <a:schemeClr val="tx1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:</a:t>
            </a:r>
            <a:endParaRPr lang="en-IE" sz="2000" b="1" dirty="0">
              <a:solidFill>
                <a:schemeClr val="tx1"/>
              </a:solidFill>
              <a:latin typeface="Georgia" panose="02040502050405020303" pitchFamily="18" charset="0"/>
              <a:cs typeface="Times New Roman" panose="02020603050405020304" pitchFamily="18" charset="0"/>
            </a:endParaRPr>
          </a:p>
          <a:p>
            <a:pPr lvl="1" algn="just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IE" sz="1800" dirty="0">
                <a:solidFill>
                  <a:schemeClr val="tx1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A Comprehensive Survey on Artificial Intelligence Techniques for Improving the Quality of Rich Media Content Delivery in 5G Network Slicing Context</a:t>
            </a:r>
            <a:endParaRPr lang="en-GB" sz="1800" dirty="0">
              <a:solidFill>
                <a:schemeClr val="tx1"/>
              </a:solidFill>
              <a:latin typeface="Georgia" panose="02040502050405020303" pitchFamily="18" charset="0"/>
            </a:endParaRPr>
          </a:p>
          <a:p>
            <a:pPr marL="508000" lvl="1" indent="0">
              <a:buNone/>
            </a:pPr>
            <a:endParaRPr lang="en-GB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08000" lvl="1" indent="0">
              <a:buNone/>
            </a:pPr>
            <a:endParaRPr lang="en-GB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48459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0E0F915E-AF1B-30F4-E86F-A8D797FEC5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02503" y="1478582"/>
            <a:ext cx="4262203" cy="30634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7804" y="209675"/>
            <a:ext cx="11696023" cy="932257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en-GB" sz="4000" b="1" dirty="0">
                <a:solidFill>
                  <a:schemeClr val="tx1"/>
                </a:solidFill>
                <a:latin typeface="Georgia" panose="02040502050405020303" pitchFamily="18" charset="0"/>
              </a:rPr>
              <a:t>FLAME: Fuzzy Logic-based Streaming Solution</a:t>
            </a:r>
          </a:p>
        </p:txBody>
      </p:sp>
      <p:sp>
        <p:nvSpPr>
          <p:cNvPr id="6" name="AutoShape 2" descr="https://www.overleaf.com/project/5e43fb8460a5140001e15d21/file/5e5003171993dc0001a54b68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E" dirty="0">
              <a:latin typeface="Georgia" panose="02040502050405020303" pitchFamily="18" charset="0"/>
            </a:endParaRPr>
          </a:p>
        </p:txBody>
      </p:sp>
      <p:sp>
        <p:nvSpPr>
          <p:cNvPr id="4" name="AutoShape 4" descr="What is Facebook 360 - Modern World Consultin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E" dirty="0"/>
          </a:p>
        </p:txBody>
      </p:sp>
      <p:sp>
        <p:nvSpPr>
          <p:cNvPr id="8" name="Rectangle 1">
            <a:extLst>
              <a:ext uri="{FF2B5EF4-FFF2-40B4-BE49-F238E27FC236}">
                <a16:creationId xmlns="" xmlns:a16="http://schemas.microsoft.com/office/drawing/2014/main" id="{D6DF8C2D-0E08-4375-8D8B-36DCBD3A21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8050"/>
            <a:ext cx="65" cy="3410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6348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79128"/>
            <a:ext cx="1857153" cy="692727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7294" y="1349341"/>
            <a:ext cx="8065542" cy="4982187"/>
          </a:xfrm>
        </p:spPr>
        <p:txBody>
          <a:bodyPr>
            <a:noAutofit/>
          </a:bodyPr>
          <a:lstStyle/>
          <a:p>
            <a:pPr algn="just">
              <a:lnSpc>
                <a:spcPct val="100000"/>
              </a:lnSpc>
              <a:buFont typeface="Wingdings" panose="05000000000000000000" pitchFamily="2" charset="2"/>
              <a:buChar char="q"/>
            </a:pPr>
            <a:r>
              <a:rPr lang="en-GB" sz="2000" b="1" dirty="0">
                <a:solidFill>
                  <a:schemeClr val="tx1"/>
                </a:solidFill>
                <a:latin typeface="Georgia" panose="02040502050405020303" pitchFamily="18" charset="0"/>
              </a:rPr>
              <a:t>Salient Features</a:t>
            </a:r>
          </a:p>
          <a:p>
            <a:pPr lvl="1" algn="just" fontAlgn="base">
              <a:lnSpc>
                <a:spcPct val="150000"/>
              </a:lnSpc>
              <a:spcBef>
                <a:spcPts val="0"/>
              </a:spcBef>
              <a:buClr>
                <a:schemeClr val="tx1">
                  <a:lumMod val="65000"/>
                  <a:lumOff val="35000"/>
                </a:schemeClr>
              </a:buClr>
              <a:buFont typeface="Arial" panose="020B0604020202020204" pitchFamily="34" charset="0"/>
              <a:buChar char="•"/>
            </a:pPr>
            <a:r>
              <a:rPr lang="en-IE" sz="1800" dirty="0">
                <a:solidFill>
                  <a:schemeClr val="tx1"/>
                </a:solidFill>
                <a:latin typeface="Georgia" panose="02040502050405020303" pitchFamily="18" charset="0"/>
                <a:ea typeface="Open Sans" panose="020B0606030504020204" pitchFamily="34" charset="0"/>
                <a:cs typeface="Open Sans" panose="020B0606030504020204" pitchFamily="34" charset="0"/>
              </a:rPr>
              <a:t>Lightweight FLAME7 and FLAME5 fuzzy logic controllers</a:t>
            </a:r>
          </a:p>
          <a:p>
            <a:pPr lvl="1" algn="just" fontAlgn="base">
              <a:lnSpc>
                <a:spcPct val="150000"/>
              </a:lnSpc>
              <a:spcBef>
                <a:spcPts val="0"/>
              </a:spcBef>
              <a:buClr>
                <a:schemeClr val="tx1">
                  <a:lumMod val="65000"/>
                  <a:lumOff val="35000"/>
                </a:schemeClr>
              </a:buClr>
              <a:buFont typeface="Arial" panose="020B0604020202020204" pitchFamily="34" charset="0"/>
              <a:buChar char="•"/>
            </a:pPr>
            <a:r>
              <a:rPr lang="en-IE" sz="1800" dirty="0">
                <a:solidFill>
                  <a:schemeClr val="tx1"/>
                </a:solidFill>
                <a:latin typeface="Georgia" panose="02040502050405020303" pitchFamily="18" charset="0"/>
                <a:ea typeface="Open Sans" panose="020B0606030504020204" pitchFamily="34" charset="0"/>
                <a:cs typeface="Open Sans" panose="020B0606030504020204" pitchFamily="34" charset="0"/>
              </a:rPr>
              <a:t>Compact representation of state-action space</a:t>
            </a:r>
          </a:p>
          <a:p>
            <a:pPr lvl="1" algn="just" fontAlgn="base">
              <a:lnSpc>
                <a:spcPct val="150000"/>
              </a:lnSpc>
              <a:spcBef>
                <a:spcPts val="0"/>
              </a:spcBef>
              <a:buClr>
                <a:schemeClr val="tx1">
                  <a:lumMod val="65000"/>
                  <a:lumOff val="35000"/>
                </a:schemeClr>
              </a:buClr>
              <a:buFont typeface="Arial" panose="020B0604020202020204" pitchFamily="34" charset="0"/>
              <a:buChar char="•"/>
            </a:pPr>
            <a:r>
              <a:rPr lang="en-IE" sz="1800" dirty="0">
                <a:solidFill>
                  <a:schemeClr val="tx1"/>
                </a:solidFill>
                <a:latin typeface="Georgia" panose="02040502050405020303" pitchFamily="18" charset="0"/>
                <a:ea typeface="Open Sans" panose="020B0606030504020204" pitchFamily="34" charset="0"/>
                <a:cs typeface="Open Sans" panose="020B0606030504020204" pitchFamily="34" charset="0"/>
              </a:rPr>
              <a:t>Efficient modelling of Membership Functions </a:t>
            </a:r>
          </a:p>
          <a:p>
            <a:pPr lvl="1" algn="just" fontAlgn="base">
              <a:lnSpc>
                <a:spcPct val="150000"/>
              </a:lnSpc>
              <a:spcBef>
                <a:spcPts val="0"/>
              </a:spcBef>
              <a:buClr>
                <a:schemeClr val="tx1">
                  <a:lumMod val="65000"/>
                  <a:lumOff val="35000"/>
                </a:schemeClr>
              </a:buClr>
              <a:buFont typeface="Arial" panose="020B0604020202020204" pitchFamily="34" charset="0"/>
              <a:buChar char="•"/>
            </a:pPr>
            <a:r>
              <a:rPr lang="en-IE" sz="1800" dirty="0">
                <a:solidFill>
                  <a:schemeClr val="tx1"/>
                </a:solidFill>
                <a:latin typeface="Georgia" panose="02040502050405020303" pitchFamily="18" charset="0"/>
                <a:ea typeface="Open Sans" panose="020B0606030504020204" pitchFamily="34" charset="0"/>
                <a:cs typeface="Open Sans" panose="020B0606030504020204" pitchFamily="34" charset="0"/>
              </a:rPr>
              <a:t>Advanced Fuzzy Rules (49 and 25)</a:t>
            </a:r>
            <a:endParaRPr lang="en-GB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0000"/>
              </a:lnSpc>
              <a:buFont typeface="Wingdings" panose="05000000000000000000" pitchFamily="2" charset="2"/>
              <a:buChar char="q"/>
            </a:pPr>
            <a:r>
              <a:rPr lang="en-GB" sz="2000" b="1" dirty="0">
                <a:solidFill>
                  <a:schemeClr val="tx1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Modelling and Setup:</a:t>
            </a:r>
            <a:endParaRPr lang="en-IE" sz="2000" b="1" dirty="0">
              <a:solidFill>
                <a:schemeClr val="tx1"/>
              </a:solidFill>
              <a:latin typeface="Georgia" panose="02040502050405020303" pitchFamily="18" charset="0"/>
              <a:cs typeface="Times New Roman" panose="02020603050405020304" pitchFamily="18" charset="0"/>
            </a:endParaRPr>
          </a:p>
          <a:p>
            <a:pPr lvl="1" algn="just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chemeClr val="tx1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Scikit-fuzzy</a:t>
            </a:r>
            <a:endParaRPr lang="en-IE" sz="1800" dirty="0">
              <a:solidFill>
                <a:schemeClr val="tx1"/>
              </a:solidFill>
              <a:latin typeface="Georgia" panose="02040502050405020303" pitchFamily="18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1">
              <a:lnSpc>
                <a:spcPct val="100000"/>
              </a:lnSpc>
            </a:pPr>
            <a:r>
              <a:rPr lang="it-IT" sz="1800" dirty="0">
                <a:solidFill>
                  <a:schemeClr val="tx1"/>
                </a:solidFill>
                <a:latin typeface="Georgia" panose="02040502050405020303" pitchFamily="18" charset="0"/>
              </a:rPr>
              <a:t>PENSIEVE, BOLA, FESTIVE, BBA, </a:t>
            </a:r>
            <a:r>
              <a:rPr lang="en-IE" sz="1800" dirty="0">
                <a:solidFill>
                  <a:schemeClr val="tx1"/>
                </a:solidFill>
                <a:latin typeface="Georgia" panose="02040502050405020303" pitchFamily="18" charset="0"/>
              </a:rPr>
              <a:t>ELASTIC </a:t>
            </a:r>
            <a:endParaRPr lang="en-GB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0000"/>
              </a:lnSpc>
              <a:buFont typeface="Wingdings" panose="05000000000000000000" pitchFamily="2" charset="2"/>
              <a:buChar char="q"/>
            </a:pPr>
            <a:r>
              <a:rPr lang="en-IE" sz="2000" b="1" dirty="0">
                <a:solidFill>
                  <a:schemeClr val="tx1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Performance Improvements</a:t>
            </a:r>
            <a:r>
              <a:rPr lang="en-GB" sz="2000" b="1" dirty="0">
                <a:solidFill>
                  <a:schemeClr val="tx1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:</a:t>
            </a:r>
            <a:endParaRPr lang="en-IE" sz="2000" b="1" dirty="0">
              <a:solidFill>
                <a:schemeClr val="tx1"/>
              </a:solidFill>
              <a:latin typeface="Georgia" panose="02040502050405020303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0000"/>
              </a:lnSpc>
              <a:buClr>
                <a:schemeClr val="accent6"/>
              </a:buClr>
              <a:buFont typeface="Wingdings" panose="05000000000000000000" pitchFamily="2" charset="2"/>
              <a:buChar char="ü"/>
            </a:pPr>
            <a:r>
              <a:rPr lang="en-IE" sz="1800" dirty="0">
                <a:solidFill>
                  <a:schemeClr val="tx1"/>
                </a:solidFill>
                <a:latin typeface="Georgia" panose="02040502050405020303" pitchFamily="18" charset="0"/>
                <a:ea typeface="Open Sans" panose="020B0606030504020204" pitchFamily="34" charset="0"/>
                <a:cs typeface="Open Sans" panose="020B0606030504020204" pitchFamily="34" charset="0"/>
              </a:rPr>
              <a:t>Effective in enhancing user </a:t>
            </a:r>
            <a:r>
              <a:rPr lang="en-IE" sz="1800" dirty="0" err="1">
                <a:solidFill>
                  <a:schemeClr val="tx1"/>
                </a:solidFill>
                <a:latin typeface="Georgia" panose="02040502050405020303" pitchFamily="18" charset="0"/>
                <a:ea typeface="Open Sans" panose="020B0606030504020204" pitchFamily="34" charset="0"/>
                <a:cs typeface="Open Sans" panose="020B0606030504020204" pitchFamily="34" charset="0"/>
              </a:rPr>
              <a:t>QoE</a:t>
            </a:r>
            <a:endParaRPr lang="en-IE" sz="1800" dirty="0">
              <a:solidFill>
                <a:schemeClr val="tx1"/>
              </a:solidFill>
              <a:latin typeface="Georgia" panose="02040502050405020303" pitchFamily="18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>
              <a:lnSpc>
                <a:spcPct val="100000"/>
              </a:lnSpc>
              <a:buClr>
                <a:schemeClr val="accent6"/>
              </a:buClr>
              <a:buFont typeface="Wingdings" panose="05000000000000000000" pitchFamily="2" charset="2"/>
              <a:buChar char="ü"/>
            </a:pPr>
            <a:r>
              <a:rPr lang="en-IE" sz="1800" dirty="0">
                <a:solidFill>
                  <a:schemeClr val="tx1"/>
                </a:solidFill>
                <a:latin typeface="Georgia" panose="02040502050405020303" pitchFamily="18" charset="0"/>
                <a:ea typeface="Open Sans" panose="020B0606030504020204" pitchFamily="34" charset="0"/>
                <a:cs typeface="Open Sans" panose="020B0606030504020204" pitchFamily="34" charset="0"/>
              </a:rPr>
              <a:t>FLAME7 and FLAME5 solutions outperform state-of-the-art solutions by about </a:t>
            </a:r>
            <a:r>
              <a:rPr lang="en-IE" sz="1800" b="1" dirty="0">
                <a:solidFill>
                  <a:schemeClr val="tx1"/>
                </a:solidFill>
                <a:latin typeface="Georgia" panose="02040502050405020303" pitchFamily="18" charset="0"/>
                <a:ea typeface="Open Sans" panose="020B0606030504020204" pitchFamily="34" charset="0"/>
                <a:cs typeface="Open Sans" panose="020B0606030504020204" pitchFamily="34" charset="0"/>
              </a:rPr>
              <a:t>11.31%</a:t>
            </a:r>
            <a:r>
              <a:rPr lang="en-IE" sz="1800" dirty="0">
                <a:solidFill>
                  <a:schemeClr val="tx1"/>
                </a:solidFill>
                <a:latin typeface="Georgia" panose="02040502050405020303" pitchFamily="18" charset="0"/>
                <a:ea typeface="Open Sans" panose="020B0606030504020204" pitchFamily="34" charset="0"/>
                <a:cs typeface="Open Sans" panose="020B0606030504020204" pitchFamily="34" charset="0"/>
              </a:rPr>
              <a:t> and </a:t>
            </a:r>
            <a:r>
              <a:rPr lang="en-IE" sz="1800" b="1" dirty="0">
                <a:solidFill>
                  <a:schemeClr val="tx1"/>
                </a:solidFill>
                <a:latin typeface="Georgia" panose="02040502050405020303" pitchFamily="18" charset="0"/>
                <a:ea typeface="Open Sans" panose="020B0606030504020204" pitchFamily="34" charset="0"/>
                <a:cs typeface="Open Sans" panose="020B0606030504020204" pitchFamily="34" charset="0"/>
              </a:rPr>
              <a:t>8.28%</a:t>
            </a:r>
            <a:endParaRPr lang="en-IE" sz="1800" dirty="0">
              <a:solidFill>
                <a:schemeClr val="tx1"/>
              </a:solidFill>
              <a:latin typeface="Georgia" panose="02040502050405020303" pitchFamily="18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5400" indent="0" algn="just">
              <a:lnSpc>
                <a:spcPct val="100000"/>
              </a:lnSpc>
              <a:buNone/>
            </a:pPr>
            <a:endParaRPr lang="en-IE" sz="1800" dirty="0">
              <a:solidFill>
                <a:schemeClr val="tx1"/>
              </a:solidFill>
              <a:latin typeface="Georgia" panose="02040502050405020303" pitchFamily="18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508000" lvl="1" indent="0">
              <a:buNone/>
            </a:pPr>
            <a:endParaRPr lang="en-GB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08000" lvl="1" indent="0">
              <a:buNone/>
            </a:pPr>
            <a:endParaRPr lang="en-GB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61397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7804" y="209675"/>
            <a:ext cx="11696023" cy="932257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en-GB" sz="4000" b="1" dirty="0">
                <a:solidFill>
                  <a:schemeClr val="tx1"/>
                </a:solidFill>
                <a:latin typeface="Georgia" panose="02040502050405020303" pitchFamily="18" charset="0"/>
              </a:rPr>
              <a:t>FRED-</a:t>
            </a:r>
            <a:r>
              <a:rPr lang="en-GB" sz="4000" b="1" dirty="0" err="1">
                <a:solidFill>
                  <a:schemeClr val="tx1"/>
                </a:solidFill>
                <a:latin typeface="Georgia" panose="02040502050405020303" pitchFamily="18" charset="0"/>
              </a:rPr>
              <a:t>ViQ</a:t>
            </a:r>
            <a:r>
              <a:rPr lang="en-GB" sz="4000" b="1" dirty="0">
                <a:solidFill>
                  <a:schemeClr val="tx1"/>
                </a:solidFill>
                <a:latin typeface="Georgia" panose="02040502050405020303" pitchFamily="18" charset="0"/>
              </a:rPr>
              <a:t>: Fuzzy Rainbow DRL-based Solution</a:t>
            </a:r>
          </a:p>
        </p:txBody>
      </p:sp>
      <p:sp>
        <p:nvSpPr>
          <p:cNvPr id="6" name="AutoShape 2" descr="https://www.overleaf.com/project/5e43fb8460a5140001e15d21/file/5e5003171993dc0001a54b68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E" dirty="0">
              <a:latin typeface="Georgia" panose="02040502050405020303" pitchFamily="18" charset="0"/>
            </a:endParaRPr>
          </a:p>
        </p:txBody>
      </p:sp>
      <p:sp>
        <p:nvSpPr>
          <p:cNvPr id="4" name="AutoShape 4" descr="What is Facebook 360 - Modern World Consultin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E" dirty="0"/>
          </a:p>
        </p:txBody>
      </p:sp>
      <p:sp>
        <p:nvSpPr>
          <p:cNvPr id="8" name="Rectangle 1">
            <a:extLst>
              <a:ext uri="{FF2B5EF4-FFF2-40B4-BE49-F238E27FC236}">
                <a16:creationId xmlns="" xmlns:a16="http://schemas.microsoft.com/office/drawing/2014/main" id="{D6DF8C2D-0E08-4375-8D8B-36DCBD3A21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8050"/>
            <a:ext cx="65" cy="3410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6348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79128"/>
            <a:ext cx="1857153" cy="692727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7294" y="1349341"/>
            <a:ext cx="8065542" cy="4982187"/>
          </a:xfrm>
        </p:spPr>
        <p:txBody>
          <a:bodyPr>
            <a:noAutofit/>
          </a:bodyPr>
          <a:lstStyle/>
          <a:p>
            <a:pPr algn="just">
              <a:lnSpc>
                <a:spcPct val="100000"/>
              </a:lnSpc>
              <a:buFont typeface="Wingdings" panose="05000000000000000000" pitchFamily="2" charset="2"/>
              <a:buChar char="q"/>
            </a:pPr>
            <a:r>
              <a:rPr lang="en-IE" sz="2000" b="1" dirty="0">
                <a:solidFill>
                  <a:schemeClr val="tx1"/>
                </a:solidFill>
                <a:latin typeface="Georgia" panose="02040502050405020303" pitchFamily="18" charset="0"/>
                <a:ea typeface="Open Sans" panose="020B0606030504020204" pitchFamily="34" charset="0"/>
                <a:cs typeface="Open Sans" panose="020B0606030504020204" pitchFamily="34" charset="0"/>
              </a:rPr>
              <a:t>Common Limitations</a:t>
            </a:r>
          </a:p>
          <a:p>
            <a:pPr>
              <a:lnSpc>
                <a:spcPct val="100000"/>
              </a:lnSpc>
              <a:buClr>
                <a:srgbClr val="FF0000"/>
              </a:buClr>
              <a:buSzPct val="100000"/>
              <a:buFontTx/>
              <a:buChar char="×"/>
            </a:pPr>
            <a:r>
              <a:rPr lang="en-IE" sz="1800" dirty="0">
                <a:solidFill>
                  <a:schemeClr val="tx1"/>
                </a:solidFill>
                <a:latin typeface="Georgia" panose="02040502050405020303" pitchFamily="18" charset="0"/>
                <a:ea typeface="Open Sans" panose="020B0606030504020204" pitchFamily="34" charset="0"/>
                <a:cs typeface="Open Sans" panose="020B0606030504020204" pitchFamily="34" charset="0"/>
              </a:rPr>
              <a:t>Sub-optimal convergence</a:t>
            </a:r>
          </a:p>
          <a:p>
            <a:pPr>
              <a:buClr>
                <a:srgbClr val="FF0000"/>
              </a:buClr>
              <a:buSzPct val="100000"/>
              <a:buFontTx/>
              <a:buChar char="×"/>
            </a:pPr>
            <a:r>
              <a:rPr lang="en-IE" sz="1800" dirty="0">
                <a:solidFill>
                  <a:schemeClr val="tx1"/>
                </a:solidFill>
                <a:latin typeface="Georgia" panose="02040502050405020303" pitchFamily="18" charset="0"/>
                <a:ea typeface="Open Sans" panose="020B0606030504020204" pitchFamily="34" charset="0"/>
                <a:cs typeface="Open Sans" panose="020B0606030504020204" pitchFamily="34" charset="0"/>
              </a:rPr>
              <a:t>Over- or under-bandwidth utilization </a:t>
            </a:r>
          </a:p>
          <a:p>
            <a:pPr>
              <a:lnSpc>
                <a:spcPct val="100000"/>
              </a:lnSpc>
              <a:buClr>
                <a:srgbClr val="FF0000"/>
              </a:buClr>
              <a:buSzPct val="100000"/>
              <a:buFontTx/>
              <a:buChar char="×"/>
            </a:pPr>
            <a:r>
              <a:rPr lang="en-IE" sz="1800" dirty="0">
                <a:solidFill>
                  <a:schemeClr val="tx1"/>
                </a:solidFill>
                <a:latin typeface="Georgia" panose="02040502050405020303" pitchFamily="18" charset="0"/>
                <a:ea typeface="Open Sans" panose="020B0606030504020204" pitchFamily="34" charset="0"/>
                <a:cs typeface="Open Sans" panose="020B0606030504020204" pitchFamily="34" charset="0"/>
              </a:rPr>
              <a:t>Sensitivity to input data</a:t>
            </a:r>
          </a:p>
          <a:p>
            <a:pPr>
              <a:lnSpc>
                <a:spcPct val="100000"/>
              </a:lnSpc>
              <a:buClr>
                <a:srgbClr val="FF0000"/>
              </a:buClr>
              <a:buSzPct val="100000"/>
              <a:buFontTx/>
              <a:buChar char="×"/>
            </a:pPr>
            <a:r>
              <a:rPr lang="en-IE" sz="1800" dirty="0">
                <a:solidFill>
                  <a:schemeClr val="tx1"/>
                </a:solidFill>
                <a:latin typeface="Georgia" panose="02040502050405020303" pitchFamily="18" charset="0"/>
                <a:ea typeface="Open Sans" panose="020B0606030504020204" pitchFamily="34" charset="0"/>
                <a:cs typeface="Open Sans" panose="020B0606030504020204" pitchFamily="34" charset="0"/>
              </a:rPr>
              <a:t>High dimensionality of state space</a:t>
            </a:r>
          </a:p>
          <a:p>
            <a:pPr>
              <a:lnSpc>
                <a:spcPct val="100000"/>
              </a:lnSpc>
              <a:buClr>
                <a:srgbClr val="FF0000"/>
              </a:buClr>
              <a:buSzPct val="100000"/>
              <a:buFontTx/>
              <a:buChar char="×"/>
            </a:pPr>
            <a:r>
              <a:rPr lang="en-IE" sz="1800" dirty="0">
                <a:solidFill>
                  <a:schemeClr val="tx1"/>
                </a:solidFill>
                <a:latin typeface="Georgia" panose="02040502050405020303" pitchFamily="18" charset="0"/>
                <a:ea typeface="Open Sans" panose="020B0606030504020204" pitchFamily="34" charset="0"/>
                <a:cs typeface="Open Sans" panose="020B0606030504020204" pitchFamily="34" charset="0"/>
              </a:rPr>
              <a:t>Inefficacious </a:t>
            </a:r>
            <a:r>
              <a:rPr lang="en-IE" sz="1800" dirty="0" err="1">
                <a:solidFill>
                  <a:schemeClr val="tx1"/>
                </a:solidFill>
                <a:latin typeface="Georgia" panose="02040502050405020303" pitchFamily="18" charset="0"/>
                <a:ea typeface="Open Sans" panose="020B0606030504020204" pitchFamily="34" charset="0"/>
                <a:cs typeface="Open Sans" panose="020B0606030504020204" pitchFamily="34" charset="0"/>
              </a:rPr>
              <a:t>QoE</a:t>
            </a:r>
            <a:r>
              <a:rPr lang="en-IE" sz="1800" dirty="0">
                <a:solidFill>
                  <a:schemeClr val="tx1"/>
                </a:solidFill>
                <a:latin typeface="Georgia" panose="02040502050405020303" pitchFamily="18" charset="0"/>
                <a:ea typeface="Open Sans" panose="020B0606030504020204" pitchFamily="34" charset="0"/>
                <a:cs typeface="Open Sans" panose="020B0606030504020204" pitchFamily="34" charset="0"/>
              </a:rPr>
              <a:t> modelling</a:t>
            </a:r>
          </a:p>
          <a:p>
            <a:pPr algn="just">
              <a:lnSpc>
                <a:spcPct val="100000"/>
              </a:lnSpc>
              <a:buFont typeface="Wingdings" panose="05000000000000000000" pitchFamily="2" charset="2"/>
              <a:buChar char="q"/>
            </a:pPr>
            <a:r>
              <a:rPr lang="en-GB" sz="2000" b="1" dirty="0">
                <a:solidFill>
                  <a:schemeClr val="tx1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Salient Features:</a:t>
            </a:r>
            <a:endParaRPr lang="en-IE" sz="2000" b="1" dirty="0">
              <a:solidFill>
                <a:schemeClr val="tx1"/>
              </a:solidFill>
              <a:latin typeface="Georgia" panose="02040502050405020303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en-IE" sz="1800" dirty="0">
                <a:solidFill>
                  <a:schemeClr val="tx1"/>
                </a:solidFill>
                <a:latin typeface="Georgia" panose="02040502050405020303" pitchFamily="18" charset="0"/>
                <a:ea typeface="Open Sans" panose="020B0606030504020204" pitchFamily="34" charset="0"/>
                <a:cs typeface="Open Sans" panose="020B0606030504020204" pitchFamily="34" charset="0"/>
              </a:rPr>
              <a:t>Combination of DDQN, NN, and PER</a:t>
            </a:r>
          </a:p>
          <a:p>
            <a:pPr>
              <a:lnSpc>
                <a:spcPct val="100000"/>
              </a:lnSpc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en-IE" sz="1800" dirty="0">
                <a:solidFill>
                  <a:schemeClr val="tx1"/>
                </a:solidFill>
                <a:latin typeface="Georgia" panose="02040502050405020303" pitchFamily="18" charset="0"/>
                <a:ea typeface="Open Sans" panose="020B0606030504020204" pitchFamily="34" charset="0"/>
                <a:cs typeface="Open Sans" panose="020B0606030504020204" pitchFamily="34" charset="0"/>
              </a:rPr>
              <a:t>Sample Efficient Learning from experiences</a:t>
            </a:r>
          </a:p>
          <a:p>
            <a:pPr>
              <a:lnSpc>
                <a:spcPct val="100000"/>
              </a:lnSpc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en-IE" sz="1800" dirty="0">
                <a:solidFill>
                  <a:schemeClr val="tx1"/>
                </a:solidFill>
                <a:latin typeface="Georgia" panose="02040502050405020303" pitchFamily="18" charset="0"/>
                <a:ea typeface="Open Sans" panose="020B0606030504020204" pitchFamily="34" charset="0"/>
                <a:cs typeface="Open Sans" panose="020B0606030504020204" pitchFamily="34" charset="0"/>
              </a:rPr>
              <a:t>Active engagement with the underlying environment</a:t>
            </a:r>
          </a:p>
          <a:p>
            <a:pPr>
              <a:lnSpc>
                <a:spcPct val="100000"/>
              </a:lnSpc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en-IE" sz="1800" dirty="0">
                <a:solidFill>
                  <a:schemeClr val="tx1"/>
                </a:solidFill>
                <a:latin typeface="Georgia" panose="02040502050405020303" pitchFamily="18" charset="0"/>
              </a:rPr>
              <a:t>Balancing video quality and bandwidth utilization</a:t>
            </a:r>
            <a:endParaRPr lang="en-GB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22F3C683-4083-D300-5642-3B36D1CF80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4419" y="1343670"/>
            <a:ext cx="4599408" cy="299535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F63ED8C3-D894-7D2B-C91D-1B0F19D157ED}"/>
              </a:ext>
            </a:extLst>
          </p:cNvPr>
          <p:cNvSpPr txBox="1"/>
          <p:nvPr/>
        </p:nvSpPr>
        <p:spPr>
          <a:xfrm>
            <a:off x="7393899" y="4459907"/>
            <a:ext cx="4489928" cy="17507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IE" sz="2000" b="1" dirty="0">
                <a:solidFill>
                  <a:schemeClr val="tx1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Performance Improvements</a:t>
            </a:r>
            <a:r>
              <a:rPr lang="en-GB" sz="1600" b="1" dirty="0">
                <a:solidFill>
                  <a:schemeClr val="tx1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:</a:t>
            </a:r>
            <a:endParaRPr lang="en-IE" sz="1600" b="1" dirty="0">
              <a:solidFill>
                <a:schemeClr val="tx1"/>
              </a:solidFill>
              <a:latin typeface="Georgia" panose="02040502050405020303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buClr>
                <a:schemeClr val="accent6"/>
              </a:buClr>
              <a:buFont typeface="Wingdings" panose="05000000000000000000" pitchFamily="2" charset="2"/>
              <a:buChar char="ü"/>
            </a:pPr>
            <a:r>
              <a:rPr lang="en-GB" sz="18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Linear </a:t>
            </a:r>
            <a:r>
              <a:rPr lang="en-GB" sz="1800" b="1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QoE</a:t>
            </a:r>
            <a:r>
              <a:rPr lang="en-GB" sz="18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(23.10%) </a:t>
            </a:r>
          </a:p>
          <a:p>
            <a:pPr algn="just">
              <a:lnSpc>
                <a:spcPct val="150000"/>
              </a:lnSpc>
              <a:buClr>
                <a:schemeClr val="accent6"/>
              </a:buClr>
              <a:buFont typeface="Wingdings" panose="05000000000000000000" pitchFamily="2" charset="2"/>
              <a:buChar char="ü"/>
            </a:pPr>
            <a:r>
              <a:rPr lang="en-GB" sz="18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Log </a:t>
            </a:r>
            <a:r>
              <a:rPr lang="en-GB" sz="1800" b="1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QoE</a:t>
            </a:r>
            <a:r>
              <a:rPr lang="en-GB" sz="18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(23.97%)</a:t>
            </a:r>
          </a:p>
          <a:p>
            <a:pPr algn="just">
              <a:lnSpc>
                <a:spcPct val="150000"/>
              </a:lnSpc>
              <a:buClr>
                <a:schemeClr val="accent6"/>
              </a:buClr>
              <a:buFont typeface="Wingdings" panose="05000000000000000000" pitchFamily="2" charset="2"/>
              <a:buChar char="ü"/>
            </a:pPr>
            <a:r>
              <a:rPr lang="en-GB" sz="18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HD </a:t>
            </a:r>
            <a:r>
              <a:rPr lang="en-GB" sz="1800" b="1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QoE</a:t>
            </a:r>
            <a:r>
              <a:rPr lang="en-GB" sz="18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(33.42%)</a:t>
            </a:r>
            <a:endParaRPr lang="en-IE" sz="1800" b="1" dirty="0">
              <a:solidFill>
                <a:schemeClr val="tx1"/>
              </a:solidFill>
              <a:latin typeface="Times New Roman" panose="02020603050405020304" pitchFamily="18" charset="0"/>
              <a:ea typeface="Open Sans" panose="020B0606030504020204" pitchFamily="34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5565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6|5.2|5.1|3.1|8.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0.1|15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0.1|15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0.1|15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0.1|15.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0.1|15.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0.1|15.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0.1|15.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0.1|15.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0.1|15.4"/>
</p:tagLst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</TotalTime>
  <Words>941</Words>
  <Application>Microsoft Macintosh PowerPoint</Application>
  <PresentationFormat>Widescreen</PresentationFormat>
  <Paragraphs>184</Paragraphs>
  <Slides>13</Slides>
  <Notes>11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0" baseType="lpstr">
      <vt:lpstr>Times New Roman</vt:lpstr>
      <vt:lpstr>Wingdings</vt:lpstr>
      <vt:lpstr>Arial</vt:lpstr>
      <vt:lpstr>Calibri</vt:lpstr>
      <vt:lpstr>Georgia</vt:lpstr>
      <vt:lpstr>Open Sans</vt:lpstr>
      <vt:lpstr>Office Theme</vt:lpstr>
      <vt:lpstr>PowerPoint Presentation</vt:lpstr>
      <vt:lpstr>PowerPoint Presentation</vt:lpstr>
      <vt:lpstr>Outline</vt:lpstr>
      <vt:lpstr>Research Motivation</vt:lpstr>
      <vt:lpstr>Aim and Objectives</vt:lpstr>
      <vt:lpstr>FRADIS System Architecture</vt:lpstr>
      <vt:lpstr>Where We Are?</vt:lpstr>
      <vt:lpstr>FLAME: Fuzzy Logic-based Streaming Solution</vt:lpstr>
      <vt:lpstr>FRED-ViQ: Fuzzy Rainbow DRL-based Solution</vt:lpstr>
      <vt:lpstr>TOPVR: Trajectory Oriented VP Prediction</vt:lpstr>
      <vt:lpstr>OmniScent: An Omnidirectional Olfaction-enhanced Virtual Reality 360° Video Delivery Solution for Increasing Viewer Quality of Experience</vt:lpstr>
      <vt:lpstr>OmniScent-CNN: CNN-based 360° Scene Recognition for Automatic Generation of Omnidirectional Olfactive Effects</vt:lpstr>
      <vt:lpstr>Conclusions</vt:lpstr>
    </vt:vector>
  </TitlesOfParts>
  <LinksUpToDate>false</LinksUpToDate>
  <SharedDoc>false</SharedDoc>
  <HyperlinksChanged>false</HyperlinksChanged>
  <AppVersion>15.0026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Grainne Faller</dc:creator>
  <cp:lastModifiedBy>Anderson Simiscuka</cp:lastModifiedBy>
  <cp:revision>15</cp:revision>
  <dcterms:created xsi:type="dcterms:W3CDTF">2020-03-10T14:33:25Z</dcterms:created>
  <dcterms:modified xsi:type="dcterms:W3CDTF">2023-10-18T18:13:39Z</dcterms:modified>
</cp:coreProperties>
</file>