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93400" cy="15113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sTuMrmEmcr8OE8LPL3AxThFc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4715"/>
  </p:normalViewPr>
  <p:slideViewPr>
    <p:cSldViewPr snapToGrid="0" snapToObjects="1">
      <p:cViewPr>
        <p:scale>
          <a:sx n="132" d="100"/>
          <a:sy n="132" d="100"/>
        </p:scale>
        <p:origin x="744" y="-672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3065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532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79726" y="5557056"/>
            <a:ext cx="9133948" cy="203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779726" y="7651181"/>
            <a:ext cx="9133948" cy="6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1047061" y="8475464"/>
            <a:ext cx="8604847" cy="55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 i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1047061" y="6975885"/>
            <a:ext cx="8604847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-1" y="4548981"/>
            <a:ext cx="10693401" cy="7132647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>
            <a:spLocks noGrp="1"/>
          </p:cNvSpPr>
          <p:nvPr>
            <p:ph type="pic" idx="2"/>
          </p:nvPr>
        </p:nvSpPr>
        <p:spPr>
          <a:xfrm>
            <a:off x="1370091" y="4532272"/>
            <a:ext cx="7953218" cy="530490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78473" y="8720521"/>
            <a:ext cx="10136454" cy="8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78473" y="9567081"/>
            <a:ext cx="10136454" cy="69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79726" y="6537285"/>
            <a:ext cx="9133948" cy="203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>
            <a:spLocks noGrp="1"/>
          </p:cNvSpPr>
          <p:nvPr>
            <p:ph type="pic" idx="2"/>
          </p:nvPr>
        </p:nvSpPr>
        <p:spPr>
          <a:xfrm>
            <a:off x="3486493" y="5033525"/>
            <a:ext cx="7568925" cy="504595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4032" y="4966692"/>
            <a:ext cx="4483432" cy="24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Helvetica Neue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724032" y="7411693"/>
            <a:ext cx="4483432" cy="251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40740" y="4704926"/>
            <a:ext cx="9211920" cy="100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40740" y="4704926"/>
            <a:ext cx="9211920" cy="100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740740" y="5930212"/>
            <a:ext cx="9211920" cy="407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marL="457200" lvl="0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1pPr>
            <a:lvl2pPr marL="914400" lvl="1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2pPr>
            <a:lvl3pPr marL="1371600" lvl="2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3pPr>
            <a:lvl4pPr marL="1828800" lvl="3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4pPr>
            <a:lvl5pPr marL="2286000" lvl="4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4806460" y="5930212"/>
            <a:ext cx="6115289" cy="4076859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40740" y="4704926"/>
            <a:ext cx="9211920" cy="100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740740" y="5930212"/>
            <a:ext cx="4483432" cy="407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marL="457200" lvl="0" indent="-546100" algn="l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•"/>
              <a:defRPr sz="4000"/>
            </a:lvl1pPr>
            <a:lvl2pPr marL="914400" lvl="1" indent="-546100" algn="l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•"/>
              <a:defRPr sz="4000"/>
            </a:lvl2pPr>
            <a:lvl3pPr marL="1371600" lvl="2" indent="-546100" algn="l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•"/>
              <a:defRPr sz="4000"/>
            </a:lvl3pPr>
            <a:lvl4pPr marL="1828800" lvl="3" indent="-546100" algn="l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•"/>
              <a:defRPr sz="4000"/>
            </a:lvl4pPr>
            <a:lvl5pPr marL="2286000" lvl="4" indent="-546100" algn="l">
              <a:lnSpc>
                <a:spcPct val="100000"/>
              </a:lnSpc>
              <a:spcBef>
                <a:spcPts val="49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•"/>
              <a:defRPr sz="4000"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740740" y="5328708"/>
            <a:ext cx="9211920" cy="445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ctr" anchorCtr="0">
            <a:normAutofit/>
          </a:bodyPr>
          <a:lstStyle>
            <a:lvl1pPr marL="457200" lvl="0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1pPr>
            <a:lvl2pPr marL="914400" lvl="1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2pPr>
            <a:lvl3pPr marL="1371600" lvl="2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3pPr>
            <a:lvl4pPr marL="1828800" lvl="3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4pPr>
            <a:lvl5pPr marL="2286000" lvl="4" indent="-641350" algn="l">
              <a:lnSpc>
                <a:spcPct val="100000"/>
              </a:lnSpc>
              <a:spcBef>
                <a:spcPts val="65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>
            <a:spLocks noGrp="1"/>
          </p:cNvSpPr>
          <p:nvPr>
            <p:ph type="pic" idx="2"/>
          </p:nvPr>
        </p:nvSpPr>
        <p:spPr>
          <a:xfrm>
            <a:off x="6876921" y="7634472"/>
            <a:ext cx="3682294" cy="245614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1"/>
          <p:cNvSpPr>
            <a:spLocks noGrp="1"/>
          </p:cNvSpPr>
          <p:nvPr>
            <p:ph type="pic" idx="3"/>
          </p:nvPr>
        </p:nvSpPr>
        <p:spPr>
          <a:xfrm>
            <a:off x="6705652" y="5044664"/>
            <a:ext cx="3653580" cy="243572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1"/>
          <p:cNvSpPr>
            <a:spLocks noGrp="1"/>
          </p:cNvSpPr>
          <p:nvPr>
            <p:ph type="pic" idx="4"/>
          </p:nvPr>
        </p:nvSpPr>
        <p:spPr>
          <a:xfrm>
            <a:off x="-133668" y="5044664"/>
            <a:ext cx="7543861" cy="5029241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779726" y="5557056"/>
            <a:ext cx="9133948" cy="203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Helvetica Neue"/>
              <a:buNone/>
              <a:defRPr sz="1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779726" y="7651181"/>
            <a:ext cx="9133948" cy="6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5131696" y="10285545"/>
            <a:ext cx="424439" cy="44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 Light"/>
              <a:buNone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" descr="A picture containing fish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0693400" cy="249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Graphical user interface, application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13763200"/>
            <a:ext cx="10693400" cy="1349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;p1"/>
          <p:cNvSpPr txBox="1">
            <a:spLocks/>
          </p:cNvSpPr>
          <p:nvPr/>
        </p:nvSpPr>
        <p:spPr>
          <a:xfrm>
            <a:off x="89649" y="1636142"/>
            <a:ext cx="6484874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75" tIns="22275" rIns="22275" bIns="2227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Clr>
                <a:srgbClr val="FFFFFF"/>
              </a:buClr>
              <a:buFont typeface="Arial"/>
              <a:buNone/>
            </a:pPr>
            <a:r>
              <a:rPr lang="en-IE" sz="25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Anderson Augusto Simiscuka, Theo </a:t>
            </a:r>
            <a:r>
              <a:rPr lang="en-IE" sz="25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Plantefol</a:t>
            </a:r>
            <a:r>
              <a:rPr lang="en-IE" sz="25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E" sz="25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</a:t>
            </a:r>
            <a:r>
              <a:rPr lang="en-IE" sz="25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25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Yaqoob</a:t>
            </a:r>
            <a:r>
              <a:rPr lang="en-IE" sz="25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25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Gabriel-Miro </a:t>
            </a:r>
            <a:r>
              <a:rPr lang="en-IE" sz="25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Muntean</a:t>
            </a:r>
            <a:endParaRPr lang="en-IE" sz="25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  <a:buFont typeface="Arial"/>
              <a:buNone/>
            </a:pPr>
            <a:endParaRPr lang="en-IE" sz="17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</a:pPr>
            <a:r>
              <a:rPr lang="en-IE" sz="1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Contact: </a:t>
            </a:r>
            <a:r>
              <a:rPr lang="en-IE" sz="18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anderson.simiscuka@insight-centre.org</a:t>
            </a:r>
            <a:r>
              <a:rPr lang="en-IE" sz="1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E" sz="1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theo.plantefol2@mail.dcu.ie</a:t>
            </a:r>
            <a:r>
              <a:rPr lang="en-IE" sz="1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IE" sz="18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</a:pPr>
            <a:endParaRPr lang="en-IE" sz="6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</a:pPr>
            <a:r>
              <a:rPr lang="en-IE" sz="18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abid.yaqoob@dcu.ie</a:t>
            </a:r>
            <a:r>
              <a:rPr lang="en-IE" sz="1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E" sz="18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gabriel.muntean@dcu.ie</a:t>
            </a:r>
            <a:r>
              <a:rPr lang="en-IE" sz="1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E" sz="1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1C39EB-1762-98C7-5476-737269903217}"/>
              </a:ext>
            </a:extLst>
          </p:cNvPr>
          <p:cNvSpPr txBox="1"/>
          <p:nvPr/>
        </p:nvSpPr>
        <p:spPr>
          <a:xfrm>
            <a:off x="185319" y="157448"/>
            <a:ext cx="629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CNN-based 360° Scene Recognition for Automatic Generation of Omnidirectional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Olfactive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Effects</a:t>
            </a:r>
            <a:endParaRPr lang="en-I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EB16666E-0B31-6EF8-4BD1-BC2756546DC1}"/>
              </a:ext>
            </a:extLst>
          </p:cNvPr>
          <p:cNvSpPr/>
          <p:nvPr/>
        </p:nvSpPr>
        <p:spPr>
          <a:xfrm>
            <a:off x="128337" y="2552401"/>
            <a:ext cx="10443410" cy="2982125"/>
          </a:xfrm>
          <a:prstGeom prst="roundRect">
            <a:avLst>
              <a:gd name="adj" fmla="val 639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460F22-771A-C031-2482-904D95B4CD03}"/>
              </a:ext>
            </a:extLst>
          </p:cNvPr>
          <p:cNvSpPr txBox="1"/>
          <p:nvPr/>
        </p:nvSpPr>
        <p:spPr>
          <a:xfrm>
            <a:off x="114968" y="2588261"/>
            <a:ext cx="725940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IE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IE" sz="400" dirty="0">
              <a:solidFill>
                <a:schemeClr val="tx1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Scents are connected to the brain memory function and can be </a:t>
            </a:r>
            <a:r>
              <a:rPr lang="en-US" sz="1600" dirty="0" smtClean="0">
                <a:solidFill>
                  <a:schemeClr val="tx1"/>
                </a:solidFill>
              </a:rPr>
              <a:t>used </a:t>
            </a:r>
            <a:r>
              <a:rPr lang="en-US" sz="1600" dirty="0">
                <a:solidFill>
                  <a:schemeClr val="tx1"/>
                </a:solidFill>
              </a:rPr>
              <a:t>in various </a:t>
            </a:r>
            <a:r>
              <a:rPr lang="en-US" sz="1600" dirty="0" smtClean="0">
                <a:solidFill>
                  <a:schemeClr val="tx1"/>
                </a:solidFill>
              </a:rPr>
              <a:t>areas, </a:t>
            </a:r>
            <a:r>
              <a:rPr lang="en-US" sz="1600" dirty="0">
                <a:solidFill>
                  <a:schemeClr val="tx1"/>
                </a:solidFill>
              </a:rPr>
              <a:t>including </a:t>
            </a:r>
            <a:r>
              <a:rPr lang="en-US" sz="1600" dirty="0" smtClean="0">
                <a:solidFill>
                  <a:schemeClr val="tx1"/>
                </a:solidFill>
              </a:rPr>
              <a:t>marketing</a:t>
            </a:r>
            <a:r>
              <a:rPr lang="en-US" sz="1600" dirty="0">
                <a:solidFill>
                  <a:schemeClr val="tx1"/>
                </a:solidFill>
              </a:rPr>
              <a:t>, product design and entertainment. 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76213" lvl="5" indent="-176213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Olfactory </a:t>
            </a:r>
            <a:r>
              <a:rPr lang="en-US" sz="1600" dirty="0" smtClean="0">
                <a:solidFill>
                  <a:schemeClr val="tx1"/>
                </a:solidFill>
              </a:rPr>
              <a:t>stimuli, combined </a:t>
            </a:r>
            <a:r>
              <a:rPr lang="en-US" sz="1600" dirty="0">
                <a:solidFill>
                  <a:schemeClr val="tx1"/>
                </a:solidFill>
              </a:rPr>
              <a:t>with visual and audio cues, enable the creation  of </a:t>
            </a:r>
            <a:r>
              <a:rPr lang="en-US" sz="1600" dirty="0" smtClean="0">
                <a:solidFill>
                  <a:schemeClr val="tx1"/>
                </a:solidFill>
              </a:rPr>
              <a:t>more </a:t>
            </a:r>
            <a:r>
              <a:rPr lang="en-US" sz="1600" dirty="0">
                <a:solidFill>
                  <a:schemeClr val="tx1"/>
                </a:solidFill>
              </a:rPr>
              <a:t>realistic experiences in immersive </a:t>
            </a:r>
            <a:r>
              <a:rPr lang="en-US" sz="1600" dirty="0" smtClean="0">
                <a:solidFill>
                  <a:schemeClr val="tx1"/>
                </a:solidFill>
              </a:rPr>
              <a:t>environments.</a:t>
            </a:r>
          </a:p>
          <a:p>
            <a:pPr marL="176213" lvl="5" indent="-176213" algn="just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76213" lvl="5" indent="-176213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 360° videos</a:t>
            </a:r>
            <a:r>
              <a:rPr lang="en-US" sz="1600" dirty="0">
                <a:solidFill>
                  <a:schemeClr val="tx1"/>
                </a:solidFill>
              </a:rPr>
              <a:t>, o</a:t>
            </a:r>
            <a:r>
              <a:rPr lang="en-US" sz="1600" dirty="0" smtClean="0">
                <a:solidFill>
                  <a:schemeClr val="tx1"/>
                </a:solidFill>
              </a:rPr>
              <a:t>mnidirectional </a:t>
            </a:r>
            <a:r>
              <a:rPr lang="en-US" sz="1600" dirty="0">
                <a:solidFill>
                  <a:schemeClr val="tx1"/>
                </a:solidFill>
              </a:rPr>
              <a:t>scents can </a:t>
            </a:r>
            <a:r>
              <a:rPr lang="en-US" sz="1600" dirty="0" smtClean="0">
                <a:solidFill>
                  <a:schemeClr val="tx1"/>
                </a:solidFill>
              </a:rPr>
              <a:t>be </a:t>
            </a:r>
            <a:r>
              <a:rPr lang="en-US" sz="1600" dirty="0">
                <a:solidFill>
                  <a:schemeClr val="tx1"/>
                </a:solidFill>
              </a:rPr>
              <a:t>used as a cue to </a:t>
            </a:r>
            <a:r>
              <a:rPr lang="en-US" sz="1600" dirty="0" smtClean="0">
                <a:solidFill>
                  <a:schemeClr val="tx1"/>
                </a:solidFill>
              </a:rPr>
              <a:t>help users </a:t>
            </a:r>
            <a:r>
              <a:rPr lang="en-US" sz="1600" dirty="0">
                <a:solidFill>
                  <a:schemeClr val="tx1"/>
                </a:solidFill>
              </a:rPr>
              <a:t>to look into important areas of the videos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176213" lvl="5" indent="-176213" algn="just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176213" lvl="5" indent="-176213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 order to automate </a:t>
            </a:r>
            <a:r>
              <a:rPr lang="en-US" sz="1600" dirty="0">
                <a:solidFill>
                  <a:schemeClr val="tx1"/>
                </a:solidFill>
              </a:rPr>
              <a:t>the task of </a:t>
            </a:r>
            <a:r>
              <a:rPr lang="en-US" sz="1600" dirty="0" smtClean="0">
                <a:solidFill>
                  <a:schemeClr val="tx1"/>
                </a:solidFill>
              </a:rPr>
              <a:t>generating olfactory effects, Convolutional </a:t>
            </a:r>
            <a:r>
              <a:rPr lang="en-US" sz="1600" dirty="0">
                <a:solidFill>
                  <a:schemeClr val="tx1"/>
                </a:solidFill>
              </a:rPr>
              <a:t>Neural Networks (CNNs) </a:t>
            </a:r>
            <a:r>
              <a:rPr lang="en-US" sz="1600" dirty="0" smtClean="0">
                <a:solidFill>
                  <a:schemeClr val="tx1"/>
                </a:solidFill>
              </a:rPr>
              <a:t>can be used to perform scene recognition.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21E73F63-5EAD-4CAE-B476-5D1D9D1A0D77}"/>
              </a:ext>
            </a:extLst>
          </p:cNvPr>
          <p:cNvSpPr/>
          <p:nvPr/>
        </p:nvSpPr>
        <p:spPr>
          <a:xfrm>
            <a:off x="114969" y="5608640"/>
            <a:ext cx="10443410" cy="3759949"/>
          </a:xfrm>
          <a:prstGeom prst="roundRect">
            <a:avLst>
              <a:gd name="adj" fmla="val 639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52DF4-741E-2B41-4A75-65A62F8A50C8}"/>
              </a:ext>
            </a:extLst>
          </p:cNvPr>
          <p:cNvSpPr txBox="1"/>
          <p:nvPr/>
        </p:nvSpPr>
        <p:spPr>
          <a:xfrm>
            <a:off x="114968" y="5579621"/>
            <a:ext cx="3723341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IE" sz="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88913" indent="-188913" algn="just">
              <a:buFont typeface="Arial" charset="0"/>
              <a:buChar char="•"/>
            </a:pPr>
            <a:endParaRPr lang="en-US" sz="1600" dirty="0"/>
          </a:p>
          <a:p>
            <a:pPr marL="188913" indent="-188913" algn="just">
              <a:buFont typeface="Arial" charset="0"/>
              <a:buChar char="•"/>
            </a:pPr>
            <a:r>
              <a:rPr lang="en-US" sz="1600" dirty="0" smtClean="0"/>
              <a:t>Four </a:t>
            </a:r>
            <a:r>
              <a:rPr lang="en-US" sz="1600" dirty="0"/>
              <a:t>CNNs were </a:t>
            </a:r>
            <a:r>
              <a:rPr lang="en-US" sz="1600" dirty="0" smtClean="0"/>
              <a:t>compared on </a:t>
            </a:r>
            <a:r>
              <a:rPr lang="en-US" sz="1600" dirty="0"/>
              <a:t>the cloud-based </a:t>
            </a:r>
            <a:r>
              <a:rPr lang="en-US" sz="1600" dirty="0" smtClean="0"/>
              <a:t>platform </a:t>
            </a:r>
            <a:r>
              <a:rPr lang="en-US" sz="1600" dirty="0"/>
              <a:t>Google </a:t>
            </a:r>
            <a:r>
              <a:rPr lang="en-US" sz="1600" dirty="0" smtClean="0"/>
              <a:t>Colab.</a:t>
            </a:r>
          </a:p>
          <a:p>
            <a:pPr marL="188913" indent="-188913" algn="just">
              <a:buFont typeface="Arial" charset="0"/>
              <a:buChar char="•"/>
            </a:pPr>
            <a:endParaRPr lang="en-US" sz="1600" dirty="0"/>
          </a:p>
          <a:p>
            <a:pPr marL="188913" indent="-188913" algn="just">
              <a:buFont typeface="Arial" charset="0"/>
              <a:buChar char="•"/>
            </a:pPr>
            <a:r>
              <a:rPr lang="en-US" sz="1600" dirty="0" smtClean="0"/>
              <a:t>The CNNs detect the scent, tile and time of effect occurrence.</a:t>
            </a:r>
          </a:p>
          <a:p>
            <a:pPr marL="188913" indent="-188913" algn="just">
              <a:buFont typeface="Arial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Each tile of the </a:t>
            </a:r>
            <a:r>
              <a:rPr lang="en-US" sz="1600" dirty="0"/>
              <a:t>360° </a:t>
            </a:r>
            <a:r>
              <a:rPr lang="en-US" sz="1600" dirty="0" smtClean="0"/>
              <a:t>video can trigger scents independently, on the respective scent dispenser.</a:t>
            </a:r>
            <a:endParaRPr lang="en-US" sz="1600" dirty="0">
              <a:solidFill>
                <a:schemeClr val="tx1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application server controls the scent dispensers via USB or </a:t>
            </a:r>
            <a:r>
              <a:rPr lang="en-US" sz="1600" dirty="0" err="1" smtClean="0">
                <a:solidFill>
                  <a:schemeClr val="tx1"/>
                </a:solidFill>
              </a:rPr>
              <a:t>WiFi</a:t>
            </a:r>
            <a:r>
              <a:rPr lang="en-US" sz="1600" dirty="0" smtClean="0">
                <a:solidFill>
                  <a:schemeClr val="tx1"/>
                </a:solidFill>
              </a:rPr>
              <a:t>. It also sends videos to the Oculus Rift.</a:t>
            </a:r>
            <a:endParaRPr lang="en-IE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57234D-6202-AE05-B6F1-B3516A69D0F9}"/>
              </a:ext>
            </a:extLst>
          </p:cNvPr>
          <p:cNvSpPr txBox="1"/>
          <p:nvPr/>
        </p:nvSpPr>
        <p:spPr>
          <a:xfrm>
            <a:off x="-1421969" y="5626755"/>
            <a:ext cx="692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I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3819AC1-47A1-EB9C-36C0-846000DEB2E2}"/>
              </a:ext>
            </a:extLst>
          </p:cNvPr>
          <p:cNvSpPr/>
          <p:nvPr/>
        </p:nvSpPr>
        <p:spPr>
          <a:xfrm>
            <a:off x="114967" y="9457770"/>
            <a:ext cx="10456779" cy="4258229"/>
          </a:xfrm>
          <a:prstGeom prst="roundRect">
            <a:avLst>
              <a:gd name="adj" fmla="val 639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BAC2FA-EBD9-89E6-7838-1B4CBE697B24}"/>
              </a:ext>
            </a:extLst>
          </p:cNvPr>
          <p:cNvSpPr txBox="1"/>
          <p:nvPr/>
        </p:nvSpPr>
        <p:spPr>
          <a:xfrm>
            <a:off x="215475" y="9457771"/>
            <a:ext cx="1023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</a:t>
            </a:r>
            <a:r>
              <a:rPr lang="en-IE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Results</a:t>
            </a:r>
            <a:endParaRPr lang="en-IE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092F71-40CF-41AB-7929-DEE586E21622}"/>
              </a:ext>
            </a:extLst>
          </p:cNvPr>
          <p:cNvSpPr txBox="1"/>
          <p:nvPr/>
        </p:nvSpPr>
        <p:spPr>
          <a:xfrm>
            <a:off x="144715" y="9888134"/>
            <a:ext cx="103049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Multiple olfaction devices are placed around a user, releasing scents </a:t>
            </a:r>
            <a:r>
              <a:rPr lang="en-US" sz="1600" dirty="0" smtClean="0">
                <a:solidFill>
                  <a:schemeClr val="tx1"/>
                </a:solidFill>
              </a:rPr>
              <a:t>in the </a:t>
            </a:r>
            <a:r>
              <a:rPr lang="en-US" sz="1600" dirty="0">
                <a:solidFill>
                  <a:schemeClr val="tx1"/>
                </a:solidFill>
              </a:rPr>
              <a:t>same direction </a:t>
            </a:r>
            <a:r>
              <a:rPr lang="en-US" sz="1600" dirty="0" smtClean="0">
                <a:solidFill>
                  <a:schemeClr val="tx1"/>
                </a:solidFill>
              </a:rPr>
              <a:t>with the </a:t>
            </a:r>
            <a:r>
              <a:rPr lang="en-US" sz="1600" dirty="0">
                <a:solidFill>
                  <a:schemeClr val="tx1"/>
                </a:solidFill>
              </a:rPr>
              <a:t>triggering scene </a:t>
            </a:r>
            <a:r>
              <a:rPr lang="en-US" sz="1600" dirty="0" smtClean="0">
                <a:solidFill>
                  <a:schemeClr val="tx1"/>
                </a:solidFill>
              </a:rPr>
              <a:t>in the </a:t>
            </a:r>
            <a:r>
              <a:rPr lang="en-US" sz="1600" dirty="0">
                <a:solidFill>
                  <a:schemeClr val="tx1"/>
                </a:solidFill>
              </a:rPr>
              <a:t>360º video</a:t>
            </a:r>
            <a:r>
              <a:rPr lang="en-US" sz="1600" dirty="0" smtClean="0">
                <a:solidFill>
                  <a:schemeClr val="tx1"/>
                </a:solidFill>
              </a:rPr>
              <a:t>. Videos are watched with an Oculus Rift VR headset.</a:t>
            </a:r>
            <a:endParaRPr lang="en-US" sz="1600" dirty="0">
              <a:solidFill>
                <a:schemeClr val="tx1"/>
              </a:solidFill>
            </a:endParaRPr>
          </a:p>
          <a:p>
            <a:pPr marL="187325" indent="-187325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187325" indent="-187325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Tests demonstrated an Olfaction Accuracy of up to 71.28%. </a:t>
            </a:r>
            <a:r>
              <a:rPr lang="en-US" sz="1600" dirty="0" smtClean="0">
                <a:solidFill>
                  <a:schemeClr val="tx1"/>
                </a:solidFill>
              </a:rPr>
              <a:t>A number of participants evaluated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solution, which was perceived </a:t>
            </a:r>
            <a:r>
              <a:rPr lang="en-US" sz="1600" dirty="0">
                <a:solidFill>
                  <a:schemeClr val="tx1"/>
                </a:solidFill>
              </a:rPr>
              <a:t>positively and helped to improve </a:t>
            </a:r>
            <a:r>
              <a:rPr lang="en-US" sz="1600" dirty="0" smtClean="0">
                <a:solidFill>
                  <a:schemeClr val="tx1"/>
                </a:solidFill>
              </a:rPr>
              <a:t>Quality of Experience (</a:t>
            </a:r>
            <a:r>
              <a:rPr lang="en-US" sz="1600" dirty="0" err="1" smtClean="0">
                <a:solidFill>
                  <a:schemeClr val="tx1"/>
                </a:solidFill>
              </a:rPr>
              <a:t>QoE</a:t>
            </a:r>
            <a:r>
              <a:rPr lang="en-US" sz="1600" dirty="0" smtClean="0">
                <a:solidFill>
                  <a:schemeClr val="tx1"/>
                </a:solidFill>
              </a:rPr>
              <a:t>): </a:t>
            </a:r>
            <a:r>
              <a:rPr lang="en-US" sz="1600" dirty="0">
                <a:solidFill>
                  <a:schemeClr val="tx1"/>
                </a:solidFill>
              </a:rPr>
              <a:t>79% of participants </a:t>
            </a:r>
            <a:r>
              <a:rPr lang="en-US" sz="1600" dirty="0" smtClean="0"/>
              <a:t>agreed or strongly agreed that smells </a:t>
            </a:r>
            <a:r>
              <a:rPr lang="en-US" sz="1600" dirty="0"/>
              <a:t>helped in making the VR experience more immersive and enjoyable.</a:t>
            </a:r>
          </a:p>
          <a:p>
            <a:pPr marL="187325" indent="-187325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87325" indent="-187325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187325" indent="-187325" algn="just">
              <a:buFont typeface="Arial" panose="020B0604020202020204" pitchFamily="34" charset="0"/>
              <a:buChar char="•"/>
            </a:pPr>
            <a:endParaRPr lang="en-IE" sz="1800" dirty="0"/>
          </a:p>
        </p:txBody>
      </p:sp>
      <p:pic>
        <p:nvPicPr>
          <p:cNvPr id="24" name="Picture 895" descr="Logo&#10;&#10;Description automatically generated">
            <a:extLst>
              <a:ext uri="{FF2B5EF4-FFF2-40B4-BE49-F238E27FC236}">
                <a16:creationId xmlns="" xmlns:a16="http://schemas.microsoft.com/office/drawing/2014/main" id="{BFCBD650-4C84-2C87-EDA1-19E8B6D4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75" y="1843430"/>
            <a:ext cx="777553" cy="438914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4814" y="2599215"/>
            <a:ext cx="3004872" cy="286850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55580" y="7383439"/>
            <a:ext cx="244475" cy="16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520014" y="7451225"/>
            <a:ext cx="262161" cy="16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55941" y="8670425"/>
            <a:ext cx="345134" cy="12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6092F71-40CF-41AB-7929-DEE586E21622}"/>
              </a:ext>
            </a:extLst>
          </p:cNvPr>
          <p:cNvSpPr txBox="1"/>
          <p:nvPr/>
        </p:nvSpPr>
        <p:spPr>
          <a:xfrm>
            <a:off x="128337" y="11326416"/>
            <a:ext cx="1999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24 participants watched videos processed with  different CNNs, and  indicated  ResNet-18 is the </a:t>
            </a:r>
            <a:r>
              <a:rPr lang="en-US" sz="1600" dirty="0" smtClean="0">
                <a:solidFill>
                  <a:schemeClr val="tx1"/>
                </a:solidFill>
              </a:rPr>
              <a:t>model   with    </a:t>
            </a:r>
            <a:r>
              <a:rPr lang="en-US" sz="1600" dirty="0">
                <a:solidFill>
                  <a:schemeClr val="tx1"/>
                </a:solidFill>
              </a:rPr>
              <a:t>the</a:t>
            </a:r>
          </a:p>
          <a:p>
            <a:pPr marL="187325" indent="-187325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best results </a:t>
            </a:r>
            <a:r>
              <a:rPr lang="en-US" sz="1600" dirty="0" smtClean="0">
                <a:solidFill>
                  <a:schemeClr val="tx1"/>
                </a:solidFill>
              </a:rPr>
              <a:t>in most questions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IE" sz="1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999672" y="11424202"/>
            <a:ext cx="8548819" cy="2288212"/>
            <a:chOff x="2272898" y="11264818"/>
            <a:chExt cx="8294842" cy="227324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84"/>
            <a:stretch/>
          </p:blipFill>
          <p:spPr>
            <a:xfrm>
              <a:off x="2906975" y="11264818"/>
              <a:ext cx="7660765" cy="226020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1597"/>
            <a:stretch/>
          </p:blipFill>
          <p:spPr>
            <a:xfrm>
              <a:off x="2272898" y="11277862"/>
              <a:ext cx="711959" cy="2260202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098" y="5699406"/>
            <a:ext cx="6775644" cy="354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663" y="1843430"/>
            <a:ext cx="655970" cy="438914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307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Arial</vt:lpstr>
      <vt:lpstr>White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 Faller</dc:creator>
  <cp:lastModifiedBy>Anderson Simiscuka</cp:lastModifiedBy>
  <cp:revision>17</cp:revision>
  <dcterms:created xsi:type="dcterms:W3CDTF">2020-03-10T14:34:08Z</dcterms:created>
  <dcterms:modified xsi:type="dcterms:W3CDTF">2023-09-25T23:52:15Z</dcterms:modified>
</cp:coreProperties>
</file>